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56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0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84A1-66CE-4144-8267-1F1DFA66D76B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4BC5-FEB3-40D5-9E54-A381F2AB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3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Products for ECMO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weak spot</a:t>
            </a:r>
          </a:p>
          <a:p>
            <a:endParaRPr lang="en-US" dirty="0"/>
          </a:p>
          <a:p>
            <a:r>
              <a:rPr lang="en-US" dirty="0"/>
              <a:t>2 methods to get blood to prime ECMO pump</a:t>
            </a:r>
          </a:p>
          <a:p>
            <a:pPr lvl="1"/>
            <a:r>
              <a:rPr lang="en-US" dirty="0"/>
              <a:t>NO EPIC ORDERS NEEDED FOR EITHER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‘MTP-like’ method*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‘</a:t>
            </a:r>
            <a:r>
              <a:rPr lang="en-US" dirty="0" err="1">
                <a:sym typeface="Wingdings" panose="05000000000000000000" pitchFamily="2" charset="2"/>
              </a:rPr>
              <a:t>Hemosafe</a:t>
            </a:r>
            <a:r>
              <a:rPr lang="en-US" dirty="0">
                <a:sym typeface="Wingdings" panose="05000000000000000000" pitchFamily="2" charset="2"/>
              </a:rPr>
              <a:t>’ method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MTP* (Primary/Preferred 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Single phone call to blood bank</a:t>
            </a:r>
          </a:p>
          <a:p>
            <a:pPr lvl="1"/>
            <a:r>
              <a:rPr lang="en-US" b="1" dirty="0"/>
              <a:t>Patient Name</a:t>
            </a:r>
          </a:p>
          <a:p>
            <a:pPr lvl="1"/>
            <a:r>
              <a:rPr lang="en-US" b="1" dirty="0"/>
              <a:t>Other identifier</a:t>
            </a:r>
          </a:p>
          <a:p>
            <a:pPr lvl="1"/>
            <a:r>
              <a:rPr lang="en-US" b="1" dirty="0"/>
              <a:t>Attending name (PICU, Surgeon, Cardiologist)</a:t>
            </a:r>
          </a:p>
          <a:p>
            <a:pPr lvl="1"/>
            <a:r>
              <a:rPr lang="en-US" b="1" dirty="0"/>
              <a:t>Tube Station</a:t>
            </a:r>
          </a:p>
          <a:p>
            <a:pPr lvl="1"/>
            <a:endParaRPr lang="en-US" dirty="0"/>
          </a:p>
          <a:p>
            <a:r>
              <a:rPr lang="en-US" dirty="0"/>
              <a:t>2 u RBC and 1 </a:t>
            </a:r>
            <a:r>
              <a:rPr lang="en-US" dirty="0" err="1"/>
              <a:t>plt</a:t>
            </a:r>
            <a:r>
              <a:rPr lang="en-US" dirty="0"/>
              <a:t> will be sent</a:t>
            </a:r>
          </a:p>
          <a:p>
            <a:endParaRPr lang="en-US" dirty="0"/>
          </a:p>
          <a:p>
            <a:r>
              <a:rPr lang="en-US" dirty="0"/>
              <a:t>~ 5 min turnaround</a:t>
            </a:r>
          </a:p>
          <a:p>
            <a:endParaRPr lang="en-US" dirty="0"/>
          </a:p>
          <a:p>
            <a:r>
              <a:rPr lang="en-US" dirty="0"/>
              <a:t>Orders can be signed </a:t>
            </a:r>
            <a:r>
              <a:rPr lang="en-US" i="1" dirty="0"/>
              <a:t>afterword</a:t>
            </a:r>
            <a:r>
              <a:rPr lang="en-US" dirty="0"/>
              <a:t> in EPIC</a:t>
            </a:r>
          </a:p>
        </p:txBody>
      </p:sp>
    </p:spTree>
    <p:extLst>
      <p:ext uri="{BB962C8B-B14F-4D97-AF65-F5344CB8AC3E}">
        <p14:creationId xmlns:p14="http://schemas.microsoft.com/office/powerpoint/2010/main" val="293864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MTP* (Primary/Preferred 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DOES NOT REQUIRE AN ORDER </a:t>
            </a:r>
            <a:r>
              <a:rPr lang="en-US" b="1"/>
              <a:t>IN EPIC IN REAL TIME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PLEASE DO NOT CALL THE BLOOD BANK AFTER THE REQUEST HAS BEEN MADE AS THIS SLOWS DOWN THE WORK THEY ARE DOING TO GET THE BLOOD OUT THE DOOR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5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Hemosafe</a:t>
            </a:r>
            <a:r>
              <a:rPr lang="en-US" dirty="0"/>
              <a:t> (Fail Safe)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“Mini Blood Bank” on 3</a:t>
            </a:r>
            <a:r>
              <a:rPr lang="en-US" baseline="30000" dirty="0"/>
              <a:t>rd</a:t>
            </a:r>
            <a:r>
              <a:rPr lang="en-US" dirty="0"/>
              <a:t> floor AFCH for emergencies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neg</a:t>
            </a:r>
            <a:r>
              <a:rPr lang="en-US" dirty="0"/>
              <a:t> product only</a:t>
            </a:r>
          </a:p>
          <a:p>
            <a:endParaRPr lang="en-US" dirty="0"/>
          </a:p>
          <a:p>
            <a:r>
              <a:rPr lang="en-US" dirty="0"/>
              <a:t>Accessible by OR staff, PICU CTL, ECMO program personnel</a:t>
            </a:r>
          </a:p>
          <a:p>
            <a:endParaRPr lang="en-US" dirty="0"/>
          </a:p>
          <a:p>
            <a:r>
              <a:rPr lang="en-US" dirty="0"/>
              <a:t>Secondary method</a:t>
            </a:r>
          </a:p>
          <a:p>
            <a:pPr lvl="1"/>
            <a:r>
              <a:rPr lang="en-US" dirty="0"/>
              <a:t>Emergency cannulation in OR suite</a:t>
            </a:r>
          </a:p>
          <a:p>
            <a:pPr lvl="1"/>
            <a:r>
              <a:rPr lang="en-US" dirty="0"/>
              <a:t>Daytime cannulation with all staff readily available</a:t>
            </a:r>
          </a:p>
          <a:p>
            <a:pPr lvl="1"/>
            <a:r>
              <a:rPr lang="en-US" dirty="0"/>
              <a:t>Tube system down</a:t>
            </a:r>
          </a:p>
        </p:txBody>
      </p:sp>
    </p:spTree>
    <p:extLst>
      <p:ext uri="{BB962C8B-B14F-4D97-AF65-F5344CB8AC3E}">
        <p14:creationId xmlns:p14="http://schemas.microsoft.com/office/powerpoint/2010/main" val="87651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23228"/>
              </p:ext>
            </p:extLst>
          </p:nvPr>
        </p:nvGraphicFramePr>
        <p:xfrm>
          <a:off x="2598821" y="630861"/>
          <a:ext cx="6906126" cy="533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7543623" imgH="5829300" progId="AcroExch.Document.DC">
                  <p:embed/>
                </p:oleObj>
              </mc:Choice>
              <mc:Fallback>
                <p:oleObj name="Acrobat Document" r:id="rId3" imgW="7543623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8821" y="630861"/>
                        <a:ext cx="6906126" cy="533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58928" y="642597"/>
            <a:ext cx="114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Hemosafe</a:t>
            </a:r>
            <a:endParaRPr lang="en-US" b="1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19474" y="933450"/>
            <a:ext cx="939454" cy="5664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04106" y="748784"/>
            <a:ext cx="7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‘MTP’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46873" y="1011929"/>
            <a:ext cx="982277" cy="4880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004" y="1170888"/>
            <a:ext cx="106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(one call)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1202" y="1071267"/>
            <a:ext cx="94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(no call)</a:t>
            </a:r>
          </a:p>
        </p:txBody>
      </p:sp>
    </p:spTree>
    <p:extLst>
      <p:ext uri="{BB962C8B-B14F-4D97-AF65-F5344CB8AC3E}">
        <p14:creationId xmlns:p14="http://schemas.microsoft.com/office/powerpoint/2010/main" val="226463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0544" y="1264320"/>
            <a:ext cx="5686926" cy="4265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628" y="1264318"/>
            <a:ext cx="5686927" cy="42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9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189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Acrobat Document</vt:lpstr>
      <vt:lpstr>Blood Products for ECMO Initiation</vt:lpstr>
      <vt:lpstr>MTP* (Primary/Preferred Method)</vt:lpstr>
      <vt:lpstr>MTP* (Primary/Preferred Method)</vt:lpstr>
      <vt:lpstr>Hemosafe (Fail Safe)</vt:lpstr>
      <vt:lpstr>PowerPoint Presentation</vt:lpstr>
      <vt:lpstr>PowerPoint Presentation</vt:lpstr>
    </vt:vector>
  </TitlesOfParts>
  <Company>University of Wisconsin -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L HERMSEN</dc:creator>
  <cp:lastModifiedBy>Joshua Hermsen</cp:lastModifiedBy>
  <cp:revision>12</cp:revision>
  <dcterms:created xsi:type="dcterms:W3CDTF">2022-09-16T20:18:59Z</dcterms:created>
  <dcterms:modified xsi:type="dcterms:W3CDTF">2025-09-24T12:49:17Z</dcterms:modified>
</cp:coreProperties>
</file>