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61" r:id="rId2"/>
    <p:sldId id="28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3"/>
    <p:restoredTop sz="96327"/>
  </p:normalViewPr>
  <p:slideViewPr>
    <p:cSldViewPr snapToGrid="0" snapToObjects="1">
      <p:cViewPr varScale="1">
        <p:scale>
          <a:sx n="116" d="100"/>
          <a:sy n="116" d="100"/>
        </p:scale>
        <p:origin x="20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44C49-4865-F743-B8BB-3D2BE6EF6E7F}" type="datetimeFigureOut">
              <a:rPr lang="en-US" smtClean="0"/>
              <a:t>5/28/23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3EC4E-F8D2-0345-B6F7-065A17EB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2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gb92d6f4a5a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5" name="Google Shape;825;gb92d6f4a5a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Avenir"/>
                <a:ea typeface="Avenir"/>
                <a:cs typeface="Avenir"/>
                <a:sym typeface="Avenir"/>
              </a:rPr>
              <a:t>We’ve created this consult algorithm to encourage joint discussions on each periviable infant as well as encourage our standardization of practice and provide effective, high-quality shared decision-making opportunities for our parents.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Avenir"/>
                <a:ea typeface="Avenir"/>
                <a:cs typeface="Avenir"/>
                <a:sym typeface="Avenir"/>
              </a:rPr>
              <a:t>[READ THROUGH ALGORITHM]!!</a:t>
            </a:r>
          </a:p>
        </p:txBody>
      </p:sp>
    </p:spTree>
    <p:extLst>
      <p:ext uri="{BB962C8B-B14F-4D97-AF65-F5344CB8AC3E}">
        <p14:creationId xmlns:p14="http://schemas.microsoft.com/office/powerpoint/2010/main" val="9551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4C159-B889-C74D-8629-8B68E97A4A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17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BD8F1-F8F8-A947-A914-368189A48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136C39-1A12-2141-B8DB-D416B6BED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0AF7B-85A0-FE4B-81AB-0AF5316D9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C24EF-17B4-3C48-80DE-B4BDF125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01F3-EA8E-8349-94E8-21EB28AC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710E-0E1D-FF4D-AED5-D3723042C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DE1293-5AAE-E94A-95DB-A2171E57A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B907C-D801-BA48-80F8-E4CA54055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D5094-827E-DC40-8257-9C031C930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16A10-42ED-A041-A38C-A6ED1A3C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7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F53A9-B08B-4E4C-AF3A-B9DDB4165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CCBF47-09E6-E448-908F-57BAD4307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ADCED-23BB-FD4F-802A-14E2343BC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4C5F6-9098-6D42-BF7F-67F0E9E7D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5764C-D134-9F40-AA0D-8DDED0179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9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5179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C1818-54B7-8C43-A832-2C90F3B0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94465-DA22-4D40-A023-A961A6774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94A25-F119-5442-B22D-E62FDC01E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F7A59-8757-7043-B596-D2D84809D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E6B4-398B-1F45-BCD0-C7C49CDA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6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F7263-FBF7-9443-AAF1-1DA003AA6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681EA-4069-144C-B6C5-93B9B8A8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8F110-F22D-2746-AEC6-EE2F4F348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495B7-2A8A-DA46-A221-CC2EDEC84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2D9FB-FFB1-EA43-ABF3-00D777C95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6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E3FCE-DECE-CF4B-AFA1-DB8E7B6F8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3DF17-F587-6F4A-BCE4-AE0D8E2B8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69C29-4D65-CF45-B67D-ABA2F616B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A2DCD-F18A-FA43-93DD-B4997654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1F6DB-5D69-2E4F-A05F-E43E967DD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10950-AEEF-AB4C-903C-A2785231E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8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8F8A-06FD-E548-8E0B-F1074A5DE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DA4B3-41AE-8640-BC59-CB473617B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6C20E-5E01-D845-A566-E83CD4397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92771-EA34-CA40-85BF-7EEB98DFF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FBA743-32B7-3841-B72F-E927D03BE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BD6593-0AF0-5947-A9D1-60F23221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EF86D8-FB14-D44D-9E33-DFCAAEE5D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ACFEDF-5038-4344-B249-1160BDFF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D9A1-064D-9644-926A-27906F08B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7AE648-35DE-9C4B-8A28-FF03830A3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EE9464-6813-B341-8D4C-6C302BC1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9ABFA-69CF-7B49-83B1-9514A4FB8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6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0CE4BD-5B82-2B43-9D9F-32D349DD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66E42E-01DF-1E49-8850-C23D50534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7DBF8-055F-6A42-A24E-ED9DD698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3ED2D-065D-CE42-8E39-00EB45772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84550-B1F7-4D41-BE31-43CCA0794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8BB1C-890A-7B45-8145-789146F69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DCF60-4E8C-7C40-8FF5-3C8129D3C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7FDDE-5253-634A-85A2-7D61F3B08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4C34A-9B47-B249-8736-B70E4BD0D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3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26FD-D2B2-E74C-9698-0B0FD40A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DE2C02-057E-D147-AD9B-243E7EC2C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B0929-19C9-0541-BC4D-DEE9860F0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16EA2-CBB1-5045-AB79-83BBD513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FD9DA-24B7-7B4F-8A62-ABAA9992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F37EC-8800-DA43-870D-DC416947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A09506-95B0-8748-B206-CEF0B2D31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1782B-CB66-0841-BFCA-16D72F92F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18439-3E19-EC47-9B9F-92C9ED09F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E424A-B91B-774F-8141-9F28D3380E65}" type="datetimeFigureOut">
              <a:rPr lang="en-US" smtClean="0"/>
              <a:t>5/28/23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45F2E-1264-6B44-9A90-7D692123D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0E08A-B04F-9849-B3AE-389AB8E5E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02B8D-7843-7A47-93A8-029E96E4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9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p69"/>
          <p:cNvSpPr txBox="1"/>
          <p:nvPr/>
        </p:nvSpPr>
        <p:spPr>
          <a:xfrm>
            <a:off x="577023" y="124901"/>
            <a:ext cx="11098367" cy="984845"/>
          </a:xfrm>
          <a:prstGeom prst="rect">
            <a:avLst/>
          </a:prstGeom>
          <a:solidFill>
            <a:srgbClr val="7030A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US" sz="2400" b="1" dirty="0">
                <a:solidFill>
                  <a:srgbClr val="FFFFFF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Perinatal-Neonatal Consultation Algorithm for </a:t>
            </a:r>
          </a:p>
          <a:p>
            <a:pPr algn="ctr"/>
            <a:r>
              <a:rPr lang="en-US" sz="2400" b="1" dirty="0">
                <a:solidFill>
                  <a:srgbClr val="FFFFFF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Extremely Preterm Infants 21w4d – 22w6d</a:t>
            </a:r>
          </a:p>
        </p:txBody>
      </p:sp>
      <p:sp>
        <p:nvSpPr>
          <p:cNvPr id="830" name="Google Shape;830;p69"/>
          <p:cNvSpPr txBox="1"/>
          <p:nvPr/>
        </p:nvSpPr>
        <p:spPr>
          <a:xfrm>
            <a:off x="4765081" y="2650376"/>
            <a:ext cx="2173753" cy="70784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US" sz="1000" dirty="0">
                <a:solidFill>
                  <a:srgbClr val="313E4F"/>
                </a:solidFill>
                <a:latin typeface="Avenir"/>
                <a:ea typeface="Avenir"/>
                <a:cs typeface="Avenir"/>
                <a:sym typeface="Avenir"/>
              </a:rPr>
              <a:t>MFM/OB Provider Contacts Peds Neonatologist Provides Consultation </a:t>
            </a:r>
            <a:r>
              <a:rPr lang="en-US" sz="1000" i="1" dirty="0">
                <a:solidFill>
                  <a:srgbClr val="313E4F"/>
                </a:solidFill>
                <a:latin typeface="Avenir"/>
                <a:ea typeface="Avenir"/>
                <a:cs typeface="Avenir"/>
                <a:sym typeface="Avenir"/>
              </a:rPr>
              <a:t>within 8 – 12 hours</a:t>
            </a:r>
            <a:endParaRPr sz="1000" i="1" dirty="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35" name="Google Shape;835;p69"/>
          <p:cNvSpPr txBox="1"/>
          <p:nvPr/>
        </p:nvSpPr>
        <p:spPr>
          <a:xfrm>
            <a:off x="4197958" y="1539533"/>
            <a:ext cx="3308000" cy="646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1400" b="1" dirty="0">
                <a:latin typeface="Avenir Book" panose="02000503020000020003" pitchFamily="2" charset="0"/>
                <a:ea typeface="Avenir"/>
                <a:cs typeface="Avenir"/>
                <a:sym typeface="Avenir"/>
              </a:rPr>
              <a:t>Mother Presents at </a:t>
            </a:r>
            <a:r>
              <a:rPr lang="en-US" sz="1400" b="1" u="sng" dirty="0">
                <a:latin typeface="Avenir Book" panose="02000503020000020003" pitchFamily="2" charset="0"/>
                <a:ea typeface="Avenir"/>
                <a:cs typeface="Avenir"/>
                <a:sym typeface="Avenir"/>
              </a:rPr>
              <a:t>&gt;</a:t>
            </a:r>
            <a:r>
              <a:rPr lang="en-US" sz="1400" b="1" dirty="0">
                <a:latin typeface="Avenir Book" panose="02000503020000020003" pitchFamily="2" charset="0"/>
                <a:ea typeface="Avenir"/>
                <a:cs typeface="Avenir"/>
                <a:sym typeface="Avenir"/>
              </a:rPr>
              <a:t> 21w4d</a:t>
            </a:r>
          </a:p>
          <a:p>
            <a:pPr algn="ctr"/>
            <a:r>
              <a:rPr lang="en-US" sz="1400" b="1" dirty="0">
                <a:latin typeface="Avenir Book" panose="02000503020000020003" pitchFamily="2" charset="0"/>
                <a:ea typeface="Avenir"/>
                <a:cs typeface="Avenir"/>
                <a:sym typeface="Avenir"/>
              </a:rPr>
              <a:t>with Concern for Imminent Delivery</a:t>
            </a:r>
          </a:p>
        </p:txBody>
      </p:sp>
      <p:sp>
        <p:nvSpPr>
          <p:cNvPr id="840" name="Google Shape;840;p69"/>
          <p:cNvSpPr txBox="1"/>
          <p:nvPr/>
        </p:nvSpPr>
        <p:spPr>
          <a:xfrm>
            <a:off x="8310384" y="5204432"/>
            <a:ext cx="2622661" cy="70784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171450" indent="-171450" algn="ctr">
              <a:buFont typeface="Wingdings" pitchFamily="2" charset="2"/>
              <a:buChar char="Ø"/>
            </a:pPr>
            <a:r>
              <a:rPr lang="en-US" sz="1000" dirty="0">
                <a:latin typeface="Avenir"/>
                <a:ea typeface="Avenir"/>
                <a:cs typeface="Avenir"/>
                <a:sym typeface="Avenir"/>
              </a:rPr>
              <a:t>Neonatology Consultation </a:t>
            </a:r>
            <a:r>
              <a:rPr lang="en-US" sz="1000" i="1" dirty="0">
                <a:latin typeface="Avenir"/>
                <a:ea typeface="Avenir"/>
                <a:cs typeface="Avenir"/>
                <a:sym typeface="Avenir"/>
              </a:rPr>
              <a:t>Concludes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en-US" sz="1000" dirty="0">
                <a:latin typeface="Avenir"/>
                <a:ea typeface="Avenir"/>
                <a:cs typeface="Avenir"/>
                <a:sym typeface="Avenir"/>
              </a:rPr>
              <a:t>MFM/OB </a:t>
            </a:r>
            <a:r>
              <a:rPr lang="en-US" sz="1000" i="1" dirty="0">
                <a:latin typeface="Avenir"/>
                <a:ea typeface="Avenir"/>
                <a:cs typeface="Avenir"/>
                <a:sym typeface="Avenir"/>
              </a:rPr>
              <a:t>Attends Delivery *and* Declares Time of Death</a:t>
            </a:r>
            <a:endParaRPr lang="en-US" sz="1000" dirty="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46" name="Google Shape;846;p69"/>
          <p:cNvSpPr txBox="1"/>
          <p:nvPr/>
        </p:nvSpPr>
        <p:spPr>
          <a:xfrm>
            <a:off x="4742103" y="3831236"/>
            <a:ext cx="2212566" cy="861734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1000" dirty="0">
                <a:latin typeface="Avenir"/>
                <a:ea typeface="Avenir"/>
                <a:cs typeface="Avenir"/>
                <a:sym typeface="Avenir"/>
              </a:rPr>
              <a:t>Key Consultations: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" sz="1000" dirty="0">
                <a:latin typeface="Avenir"/>
                <a:ea typeface="Avenir"/>
                <a:cs typeface="Avenir"/>
                <a:sym typeface="Avenir"/>
              </a:rPr>
              <a:t>MFM/OB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" sz="1000" dirty="0">
                <a:latin typeface="Avenir"/>
                <a:ea typeface="Avenir"/>
                <a:cs typeface="Avenir"/>
                <a:sym typeface="Avenir"/>
              </a:rPr>
              <a:t>Neonatologist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" sz="1000" dirty="0">
                <a:latin typeface="Avenir"/>
                <a:ea typeface="Avenir"/>
                <a:cs typeface="Avenir"/>
                <a:sym typeface="Avenir"/>
              </a:rPr>
              <a:t>FCC Coordinator* (optional)</a:t>
            </a:r>
          </a:p>
        </p:txBody>
      </p:sp>
      <p:sp>
        <p:nvSpPr>
          <p:cNvPr id="848" name="Google Shape;848;p69"/>
          <p:cNvSpPr txBox="1"/>
          <p:nvPr/>
        </p:nvSpPr>
        <p:spPr>
          <a:xfrm>
            <a:off x="505582" y="5203698"/>
            <a:ext cx="2901364" cy="861734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171450" indent="-171450" algn="ctr">
              <a:buFont typeface="Wingdings" pitchFamily="2" charset="2"/>
              <a:buChar char="Ø"/>
            </a:pPr>
            <a:r>
              <a:rPr lang="en-US" sz="1000" dirty="0">
                <a:latin typeface="Avenir"/>
                <a:ea typeface="Avenir"/>
                <a:cs typeface="Avenir"/>
                <a:sym typeface="Avenir"/>
              </a:rPr>
              <a:t>Immediate Obstetric Intervention(s)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en-US" sz="1000" dirty="0">
                <a:latin typeface="Avenir"/>
                <a:ea typeface="Avenir"/>
                <a:cs typeface="Avenir"/>
                <a:sym typeface="Avenir"/>
              </a:rPr>
              <a:t>NICU Team Prepares for Delivery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en-US" sz="1000" dirty="0">
                <a:latin typeface="Avenir"/>
                <a:ea typeface="Avenir"/>
                <a:cs typeface="Avenir"/>
                <a:sym typeface="Avenir"/>
              </a:rPr>
              <a:t>If Pregnancy Maintained until 23w0d, NICU Team to Provide </a:t>
            </a:r>
            <a:r>
              <a:rPr lang="en-US" sz="1000" i="1" dirty="0">
                <a:latin typeface="Avenir"/>
                <a:ea typeface="Avenir"/>
                <a:cs typeface="Avenir"/>
                <a:sym typeface="Avenir"/>
              </a:rPr>
              <a:t>Updated NICU Consult</a:t>
            </a:r>
            <a:endParaRPr sz="1000" i="1" dirty="0"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856" name="Google Shape;856;p69"/>
          <p:cNvCxnSpPr>
            <a:cxnSpLocks/>
            <a:stCxn id="835" idx="2"/>
          </p:cNvCxnSpPr>
          <p:nvPr/>
        </p:nvCxnSpPr>
        <p:spPr>
          <a:xfrm>
            <a:off x="5851958" y="2186333"/>
            <a:ext cx="0" cy="41077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58" name="Google Shape;858;p69"/>
          <p:cNvCxnSpPr>
            <a:cxnSpLocks/>
          </p:cNvCxnSpPr>
          <p:nvPr/>
        </p:nvCxnSpPr>
        <p:spPr>
          <a:xfrm>
            <a:off x="6204857" y="4692970"/>
            <a:ext cx="172844" cy="68799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59" name="Google Shape;859;p69"/>
          <p:cNvSpPr txBox="1"/>
          <p:nvPr/>
        </p:nvSpPr>
        <p:spPr>
          <a:xfrm>
            <a:off x="4161130" y="5404333"/>
            <a:ext cx="1622766" cy="55395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US" sz="1000" dirty="0">
                <a:latin typeface="Avenir"/>
                <a:ea typeface="Avenir"/>
                <a:cs typeface="Avenir"/>
                <a:sym typeface="Avenir"/>
              </a:rPr>
              <a:t>Parents Request </a:t>
            </a:r>
          </a:p>
          <a:p>
            <a:pPr algn="ctr"/>
            <a:r>
              <a:rPr lang="en-US" sz="1000" dirty="0">
                <a:latin typeface="Avenir"/>
                <a:ea typeface="Avenir"/>
                <a:cs typeface="Avenir"/>
                <a:sym typeface="Avenir"/>
              </a:rPr>
              <a:t>Active Care</a:t>
            </a:r>
            <a:endParaRPr sz="1000" dirty="0"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61" name="Google Shape;829;p69">
            <a:extLst>
              <a:ext uri="{FF2B5EF4-FFF2-40B4-BE49-F238E27FC236}">
                <a16:creationId xmlns:a16="http://schemas.microsoft.com/office/drawing/2014/main" id="{0B5F2BE6-55D9-7744-9D1D-0B1920ACECCB}"/>
              </a:ext>
            </a:extLst>
          </p:cNvPr>
          <p:cNvCxnSpPr>
            <a:cxnSpLocks/>
          </p:cNvCxnSpPr>
          <p:nvPr/>
        </p:nvCxnSpPr>
        <p:spPr>
          <a:xfrm>
            <a:off x="5848386" y="3358222"/>
            <a:ext cx="0" cy="449641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7" name="Google Shape;859;p69">
            <a:extLst>
              <a:ext uri="{FF2B5EF4-FFF2-40B4-BE49-F238E27FC236}">
                <a16:creationId xmlns:a16="http://schemas.microsoft.com/office/drawing/2014/main" id="{22E39F7B-809C-0444-9735-971D2F32A8CB}"/>
              </a:ext>
            </a:extLst>
          </p:cNvPr>
          <p:cNvSpPr txBox="1"/>
          <p:nvPr/>
        </p:nvSpPr>
        <p:spPr>
          <a:xfrm>
            <a:off x="5848386" y="5416148"/>
            <a:ext cx="1608853" cy="55395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US" sz="1000" dirty="0">
                <a:latin typeface="Avenir"/>
                <a:ea typeface="Avenir"/>
                <a:cs typeface="Avenir"/>
                <a:sym typeface="Avenir"/>
              </a:rPr>
              <a:t>Parents Request Comfort Care</a:t>
            </a:r>
            <a:endParaRPr sz="1000" dirty="0"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98" name="Google Shape;838;p69">
            <a:extLst>
              <a:ext uri="{FF2B5EF4-FFF2-40B4-BE49-F238E27FC236}">
                <a16:creationId xmlns:a16="http://schemas.microsoft.com/office/drawing/2014/main" id="{D939A07A-F4E2-DF4D-94D2-E72AAF077FA0}"/>
              </a:ext>
            </a:extLst>
          </p:cNvPr>
          <p:cNvCxnSpPr>
            <a:cxnSpLocks/>
          </p:cNvCxnSpPr>
          <p:nvPr/>
        </p:nvCxnSpPr>
        <p:spPr>
          <a:xfrm flipH="1">
            <a:off x="3417290" y="5693126"/>
            <a:ext cx="74384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0AB4711A-CD66-0340-99C4-3BB1F49A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958" y="3807863"/>
            <a:ext cx="3743136" cy="984839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venir Book" panose="02000503020000020003" pitchFamily="2" charset="0"/>
              </a:rPr>
              <a:t>MFM/OB *and* NICU</a:t>
            </a:r>
            <a:br>
              <a:rPr lang="en-US" sz="2000" b="1" dirty="0">
                <a:solidFill>
                  <a:schemeClr val="tx1"/>
                </a:solidFill>
                <a:latin typeface="Avenir Book" panose="02000503020000020003" pitchFamily="2" charset="0"/>
              </a:rPr>
            </a:br>
            <a:r>
              <a:rPr lang="en-US" sz="2000" b="1" dirty="0">
                <a:solidFill>
                  <a:schemeClr val="tx1"/>
                </a:solidFill>
                <a:latin typeface="Avenir Book" panose="02000503020000020003" pitchFamily="2" charset="0"/>
              </a:rPr>
              <a:t>Must BOTH provide consultation</a:t>
            </a:r>
          </a:p>
        </p:txBody>
      </p:sp>
      <p:cxnSp>
        <p:nvCxnSpPr>
          <p:cNvPr id="26" name="Google Shape;838;p69">
            <a:extLst>
              <a:ext uri="{FF2B5EF4-FFF2-40B4-BE49-F238E27FC236}">
                <a16:creationId xmlns:a16="http://schemas.microsoft.com/office/drawing/2014/main" id="{7F287AF7-4867-674E-93AD-FAD0E06C94DA}"/>
              </a:ext>
            </a:extLst>
          </p:cNvPr>
          <p:cNvCxnSpPr>
            <a:cxnSpLocks/>
          </p:cNvCxnSpPr>
          <p:nvPr/>
        </p:nvCxnSpPr>
        <p:spPr>
          <a:xfrm>
            <a:off x="7457239" y="5681311"/>
            <a:ext cx="85314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" name="Google Shape;858;p69">
            <a:extLst>
              <a:ext uri="{FF2B5EF4-FFF2-40B4-BE49-F238E27FC236}">
                <a16:creationId xmlns:a16="http://schemas.microsoft.com/office/drawing/2014/main" id="{C216A93A-C64A-D548-B24D-B3E0D65FD9A5}"/>
              </a:ext>
            </a:extLst>
          </p:cNvPr>
          <p:cNvCxnSpPr>
            <a:cxnSpLocks/>
          </p:cNvCxnSpPr>
          <p:nvPr/>
        </p:nvCxnSpPr>
        <p:spPr>
          <a:xfrm flipH="1">
            <a:off x="5266242" y="4692970"/>
            <a:ext cx="192166" cy="65983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8ACABE5-1B1D-1B42-9FC3-BCF746ACFF97}"/>
              </a:ext>
            </a:extLst>
          </p:cNvPr>
          <p:cNvSpPr txBox="1"/>
          <p:nvPr/>
        </p:nvSpPr>
        <p:spPr>
          <a:xfrm>
            <a:off x="1025912" y="6295701"/>
            <a:ext cx="9665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venir Book" panose="02000503020000020003" pitchFamily="2" charset="0"/>
              </a:rPr>
              <a:t>*FCC = Fetal Care Concerns</a:t>
            </a:r>
          </a:p>
          <a:p>
            <a:pPr algn="ctr"/>
            <a:r>
              <a:rPr lang="en-US" sz="1200" b="1" dirty="0">
                <a:highlight>
                  <a:srgbClr val="FFFF00"/>
                </a:highlight>
                <a:latin typeface="Avenir Book" panose="02000503020000020003" pitchFamily="2" charset="0"/>
              </a:rPr>
              <a:t>**Neonatology consultation </a:t>
            </a:r>
            <a:r>
              <a:rPr lang="en-US" sz="1200" b="1" i="1" dirty="0">
                <a:highlight>
                  <a:srgbClr val="FFFF00"/>
                </a:highlight>
                <a:latin typeface="Avenir Book" panose="02000503020000020003" pitchFamily="2" charset="0"/>
              </a:rPr>
              <a:t>should not </a:t>
            </a:r>
            <a:r>
              <a:rPr lang="en-US" sz="1200" b="1" dirty="0">
                <a:highlight>
                  <a:srgbClr val="FFFF00"/>
                </a:highlight>
                <a:latin typeface="Avenir Book" panose="02000503020000020003" pitchFamily="2" charset="0"/>
              </a:rPr>
              <a:t>occur prior to 21 weeks 4 days unless otherwise specified by both OB and NICU providers </a:t>
            </a:r>
          </a:p>
        </p:txBody>
      </p:sp>
    </p:spTree>
    <p:extLst>
      <p:ext uri="{BB962C8B-B14F-4D97-AF65-F5344CB8AC3E}">
        <p14:creationId xmlns:p14="http://schemas.microsoft.com/office/powerpoint/2010/main" val="354805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4D54C-42FB-8047-A445-C0C41E59C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77" y="430696"/>
            <a:ext cx="10697398" cy="1320800"/>
          </a:xfrm>
        </p:spPr>
        <p:txBody>
          <a:bodyPr>
            <a:noAutofit/>
          </a:bodyPr>
          <a:lstStyle/>
          <a:p>
            <a:pPr algn="ctr"/>
            <a:r>
              <a:rPr lang="en-US" sz="3400" dirty="0"/>
              <a:t>UPH–Meriter Obstetric Intervention Recommendations</a:t>
            </a:r>
            <a:br>
              <a:rPr lang="en-US" sz="3400" dirty="0"/>
            </a:br>
            <a:r>
              <a:rPr lang="en-US" sz="3400" dirty="0"/>
              <a:t>for Imminent Delivery as Early as 21w5d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0FC3A46-9CB7-6F4E-ADBE-D90D0006C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47677"/>
              </p:ext>
            </p:extLst>
          </p:nvPr>
        </p:nvGraphicFramePr>
        <p:xfrm>
          <a:off x="747177" y="2035841"/>
          <a:ext cx="10697398" cy="4046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8699">
                  <a:extLst>
                    <a:ext uri="{9D8B030D-6E8A-4147-A177-3AD203B41FA5}">
                      <a16:colId xmlns:a16="http://schemas.microsoft.com/office/drawing/2014/main" val="379707142"/>
                    </a:ext>
                  </a:extLst>
                </a:gridCol>
                <a:gridCol w="5348699">
                  <a:extLst>
                    <a:ext uri="{9D8B030D-6E8A-4147-A177-3AD203B41FA5}">
                      <a16:colId xmlns:a16="http://schemas.microsoft.com/office/drawing/2014/main" val="2330555187"/>
                    </a:ext>
                  </a:extLst>
                </a:gridCol>
              </a:tblGrid>
              <a:tr h="79542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Special Perinatal Care Measures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Recommended Gestational Age (GA)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977575"/>
                  </a:ext>
                </a:extLst>
              </a:tr>
              <a:tr h="3950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Antenatal steroids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Recommended as early as 21 5/7 weeks’ GA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3589421"/>
                  </a:ext>
                </a:extLst>
              </a:tr>
              <a:tr h="3776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IAP for GBS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Recommended as early as 21 5/7 weeks’ GA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3384643"/>
                  </a:ext>
                </a:extLst>
              </a:tr>
              <a:tr h="37768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Latency antibiotics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Recommended as early as 21 5/7 weeks’ GA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1340739"/>
                  </a:ext>
                </a:extLst>
              </a:tr>
              <a:tr h="40750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Magnesium sulfate (neuroprotection)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Recommended as early as 21 5/7 weeks’ GA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5272052"/>
                  </a:ext>
                </a:extLst>
              </a:tr>
              <a:tr h="39756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Tocolytics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Recommended as early as 21 5/7 weeks’ GA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3500992"/>
                  </a:ext>
                </a:extLst>
              </a:tr>
              <a:tr h="655983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Cesarean section for fetal indication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(may consider classical incision)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Performed as early as 22 0/7 weeks’ GA following antenatal steroid administration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9409898"/>
                  </a:ext>
                </a:extLst>
              </a:tr>
              <a:tr h="5466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Neonatology consultation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Must occur urgently </a:t>
                      </a:r>
                      <a:r>
                        <a:rPr lang="en-US" dirty="0"/>
                        <a:t>for any delivery as early as </a:t>
                      </a:r>
                    </a:p>
                    <a:p>
                      <a:pPr algn="ctr"/>
                      <a:r>
                        <a:rPr lang="en-US" dirty="0"/>
                        <a:t>21 5/7 weeks to 22 6/7 weeks’ GA*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34908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F5B967A-3A72-C348-BAA3-D322F580F48F}"/>
              </a:ext>
            </a:extLst>
          </p:cNvPr>
          <p:cNvSpPr txBox="1"/>
          <p:nvPr/>
        </p:nvSpPr>
        <p:spPr>
          <a:xfrm>
            <a:off x="747177" y="6273751"/>
            <a:ext cx="10697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venir Book" panose="02000503020000020003" pitchFamily="2" charset="0"/>
              </a:rPr>
              <a:t>*If delivery is imminent and obstetric interventions are indicated as early as 21w5d, PLEASE CONSULT THE NEONATOLOGIST ON CALL URGENTLY.</a:t>
            </a:r>
          </a:p>
        </p:txBody>
      </p:sp>
    </p:spTree>
    <p:extLst>
      <p:ext uri="{BB962C8B-B14F-4D97-AF65-F5344CB8AC3E}">
        <p14:creationId xmlns:p14="http://schemas.microsoft.com/office/powerpoint/2010/main" val="3406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</TotalTime>
  <Words>322</Words>
  <Application>Microsoft Macintosh PowerPoint</Application>
  <PresentationFormat>Widescreen</PresentationFormat>
  <Paragraphs>44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Avenir</vt:lpstr>
      <vt:lpstr>Avenir Book</vt:lpstr>
      <vt:lpstr>Calibri</vt:lpstr>
      <vt:lpstr>Calibri Light</vt:lpstr>
      <vt:lpstr>Wingdings</vt:lpstr>
      <vt:lpstr>Office Theme</vt:lpstr>
      <vt:lpstr>MFM/OB *and* NICU Must BOTH provide consultation</vt:lpstr>
      <vt:lpstr>UPH–Meriter Obstetric Intervention Recommendations for Imminent Delivery as Early as 21w5d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UPH–Meriter Recommended Obstetric Interventions for Extremely Preterm Infants</dc:title>
  <dc:creator>Claudette Adegboro</dc:creator>
  <cp:lastModifiedBy>Claudette Adegboro</cp:lastModifiedBy>
  <cp:revision>20</cp:revision>
  <dcterms:created xsi:type="dcterms:W3CDTF">2021-10-26T02:03:11Z</dcterms:created>
  <dcterms:modified xsi:type="dcterms:W3CDTF">2023-05-30T20:30:15Z</dcterms:modified>
</cp:coreProperties>
</file>