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62"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872"/>
  </p:normalViewPr>
  <p:slideViewPr>
    <p:cSldViewPr snapToGrid="0" showGuides="1">
      <p:cViewPr varScale="1">
        <p:scale>
          <a:sx n="112" d="100"/>
          <a:sy n="112" d="100"/>
        </p:scale>
        <p:origin x="576"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10" name="Freeform 6" title="Page Number Shape">
            <a:extLst>
              <a:ext uri="{FF2B5EF4-FFF2-40B4-BE49-F238E27FC236}">
                <a16:creationId xmlns:a16="http://schemas.microsoft.com/office/drawing/2014/main" id="{DD4C4B28-6B4B-4445-8535-F516D74E4AA9}"/>
              </a:ext>
            </a:extLst>
          </p:cNvPr>
          <p:cNvSpPr/>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2" name="Straight Connector 11" title="Verticle Rule Line">
            <a:extLst>
              <a:ext uri="{FF2B5EF4-FFF2-40B4-BE49-F238E27FC236}">
                <a16:creationId xmlns:a16="http://schemas.microsoft.com/office/drawing/2014/main" id="{0CB1C732-7193-4253-8746-850D090A6B4E}"/>
              </a:ext>
            </a:extLst>
          </p:cNvPr>
          <p:cNvCxnSpPr>
            <a:cxnSpLocks/>
          </p:cNvCxnSpPr>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03AA199-952B-427F-A5BE-B97D25FD0733}"/>
              </a:ext>
            </a:extLst>
          </p:cNvPr>
          <p:cNvSpPr>
            <a:spLocks noGrp="1"/>
          </p:cNvSpPr>
          <p:nvPr>
            <p:ph type="ctrTitle"/>
          </p:nvPr>
        </p:nvSpPr>
        <p:spPr>
          <a:xfrm>
            <a:off x="1078992" y="1143000"/>
            <a:ext cx="6720840" cy="3730752"/>
          </a:xfrm>
        </p:spPr>
        <p:txBody>
          <a:bodyPr anchor="t">
            <a:normAutofit/>
          </a:bodyPr>
          <a:lstStyle>
            <a:lvl1pPr algn="l">
              <a:defRPr sz="72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A1AA393-A876-475F-A05B-1CCAB6C1F089}"/>
              </a:ext>
            </a:extLst>
          </p:cNvPr>
          <p:cNvSpPr>
            <a:spLocks noGrp="1"/>
          </p:cNvSpPr>
          <p:nvPr>
            <p:ph type="subTitle" idx="1"/>
          </p:nvPr>
        </p:nvSpPr>
        <p:spPr>
          <a:xfrm>
            <a:off x="1078992" y="5010912"/>
            <a:ext cx="6720840" cy="704088"/>
          </a:xfrm>
        </p:spPr>
        <p:txBody>
          <a:bodyPr>
            <a:normAutofit/>
          </a:bodyPr>
          <a:lstStyle>
            <a:lvl1pPr marL="0" indent="0" algn="l">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3395621-D631-4F31-AEEF-C8574E507372}"/>
              </a:ext>
            </a:extLst>
          </p:cNvPr>
          <p:cNvSpPr>
            <a:spLocks noGrp="1"/>
          </p:cNvSpPr>
          <p:nvPr>
            <p:ph type="dt" sz="half" idx="10"/>
          </p:nvPr>
        </p:nvSpPr>
        <p:spPr>
          <a:xfrm>
            <a:off x="8286356" y="6007608"/>
            <a:ext cx="3143643" cy="365125"/>
          </a:xfrm>
        </p:spPr>
        <p:txBody>
          <a:bodyPr/>
          <a:lstStyle/>
          <a:p>
            <a:fld id="{53BEF823-48A5-43FC-BE03-E79964288B41}" type="datetimeFigureOut">
              <a:rPr lang="en-US" smtClean="0"/>
              <a:t>1/10/23</a:t>
            </a:fld>
            <a:endParaRPr lang="en-US" dirty="0"/>
          </a:p>
        </p:txBody>
      </p:sp>
      <p:sp>
        <p:nvSpPr>
          <p:cNvPr id="5" name="Footer Placeholder 4">
            <a:extLst>
              <a:ext uri="{FF2B5EF4-FFF2-40B4-BE49-F238E27FC236}">
                <a16:creationId xmlns:a16="http://schemas.microsoft.com/office/drawing/2014/main" id="{305EE125-77AD-4E23-AFB7-C5CFDEACACF1}"/>
              </a:ext>
            </a:extLst>
          </p:cNvPr>
          <p:cNvSpPr>
            <a:spLocks noGrp="1"/>
          </p:cNvSpPr>
          <p:nvPr>
            <p:ph type="ftr" sz="quarter" idx="11"/>
          </p:nvPr>
        </p:nvSpPr>
        <p:spPr>
          <a:xfrm>
            <a:off x="1078991" y="6007608"/>
            <a:ext cx="6720837" cy="365125"/>
          </a:xfrm>
        </p:spPr>
        <p:txBody>
          <a:bodyPr/>
          <a:lstStyle/>
          <a:p>
            <a:endParaRPr lang="en-US" dirty="0"/>
          </a:p>
        </p:txBody>
      </p:sp>
      <p:sp>
        <p:nvSpPr>
          <p:cNvPr id="6" name="Slide Number Placeholder 5">
            <a:extLst>
              <a:ext uri="{FF2B5EF4-FFF2-40B4-BE49-F238E27FC236}">
                <a16:creationId xmlns:a16="http://schemas.microsoft.com/office/drawing/2014/main" id="{DC569682-B530-4F52-87B9-39464A0930B3}"/>
              </a:ext>
            </a:extLst>
          </p:cNvPr>
          <p:cNvSpPr>
            <a:spLocks noGrp="1"/>
          </p:cNvSpPr>
          <p:nvPr>
            <p:ph type="sldNum" sz="quarter" idx="12"/>
          </p:nvPr>
        </p:nvSpPr>
        <p:spPr/>
        <p:txBody>
          <a:bodyPr/>
          <a:lstStyle>
            <a:lvl1pPr algn="ctr">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56296981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59FCF-ACDF-495D-ACFA-15FCAC9EAE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786E3-AB17-427E-8EF8-7FCB671A11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33B4E9-7A16-448C-8BE6-B14941A34857}"/>
              </a:ext>
            </a:extLst>
          </p:cNvPr>
          <p:cNvSpPr>
            <a:spLocks noGrp="1"/>
          </p:cNvSpPr>
          <p:nvPr>
            <p:ph type="dt" sz="half" idx="10"/>
          </p:nvPr>
        </p:nvSpPr>
        <p:spPr/>
        <p:txBody>
          <a:bodyPr/>
          <a:lstStyle/>
          <a:p>
            <a:pPr algn="r"/>
            <a:fld id="{53BEF823-48A5-43FC-BE03-E79964288B41}" type="datetimeFigureOut">
              <a:rPr lang="en-US" smtClean="0"/>
              <a:pPr algn="r"/>
              <a:t>1/10/23</a:t>
            </a:fld>
            <a:endParaRPr lang="en-US" dirty="0"/>
          </a:p>
        </p:txBody>
      </p:sp>
      <p:sp>
        <p:nvSpPr>
          <p:cNvPr id="8" name="Footer Placeholder 7">
            <a:extLst>
              <a:ext uri="{FF2B5EF4-FFF2-40B4-BE49-F238E27FC236}">
                <a16:creationId xmlns:a16="http://schemas.microsoft.com/office/drawing/2014/main" id="{579212F5-5835-49FF-836F-5E3008A0EDB1}"/>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DE9D492B-E5EE-4D24-A087-57D739CFACE8}"/>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928851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31E395-94BD-4E79-8E42-9CD4EB33CA60}"/>
              </a:ext>
            </a:extLst>
          </p:cNvPr>
          <p:cNvSpPr>
            <a:spLocks noGrp="1"/>
          </p:cNvSpPr>
          <p:nvPr>
            <p:ph type="title" orient="vert"/>
          </p:nvPr>
        </p:nvSpPr>
        <p:spPr>
          <a:xfrm>
            <a:off x="8475542" y="758952"/>
            <a:ext cx="2954458" cy="4986002"/>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79AA8A4-66BC-4E80-ABE3-F533F82B88CA}"/>
              </a:ext>
            </a:extLst>
          </p:cNvPr>
          <p:cNvSpPr>
            <a:spLocks noGrp="1"/>
          </p:cNvSpPr>
          <p:nvPr>
            <p:ph type="body" orient="vert" idx="1"/>
          </p:nvPr>
        </p:nvSpPr>
        <p:spPr>
          <a:xfrm>
            <a:off x="758952" y="758952"/>
            <a:ext cx="7407586" cy="49860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DDA4EA6-6A1A-48ED-9D79-A438561C7E79}"/>
              </a:ext>
            </a:extLst>
          </p:cNvPr>
          <p:cNvSpPr>
            <a:spLocks noGrp="1"/>
          </p:cNvSpPr>
          <p:nvPr>
            <p:ph type="dt" sz="half" idx="10"/>
          </p:nvPr>
        </p:nvSpPr>
        <p:spPr/>
        <p:txBody>
          <a:bodyPr/>
          <a:lstStyle/>
          <a:p>
            <a:pPr algn="r"/>
            <a:fld id="{53BEF823-48A5-43FC-BE03-E79964288B41}" type="datetimeFigureOut">
              <a:rPr lang="en-US" smtClean="0"/>
              <a:pPr algn="r"/>
              <a:t>1/10/23</a:t>
            </a:fld>
            <a:endParaRPr lang="en-US" dirty="0"/>
          </a:p>
        </p:txBody>
      </p:sp>
      <p:sp>
        <p:nvSpPr>
          <p:cNvPr id="8" name="Footer Placeholder 7">
            <a:extLst>
              <a:ext uri="{FF2B5EF4-FFF2-40B4-BE49-F238E27FC236}">
                <a16:creationId xmlns:a16="http://schemas.microsoft.com/office/drawing/2014/main" id="{F049B2BA-9250-4EBF-8820-10BDA5C1C62B}"/>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1F914475-55F3-4C46-BAE2-E4D93E9E3781}"/>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428223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51BD-5252-4168-A69E-C6864AE297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748EEE-19C9-493B-836D-73B9E4A0BE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A6BFE-11ED-4FB4-9F65-508B5B0F0DD3}"/>
              </a:ext>
            </a:extLst>
          </p:cNvPr>
          <p:cNvSpPr>
            <a:spLocks noGrp="1"/>
          </p:cNvSpPr>
          <p:nvPr>
            <p:ph type="dt" sz="half" idx="10"/>
          </p:nvPr>
        </p:nvSpPr>
        <p:spPr/>
        <p:txBody>
          <a:bodyPr/>
          <a:lstStyle/>
          <a:p>
            <a:pPr algn="r"/>
            <a:fld id="{53BEF823-48A5-43FC-BE03-E79964288B41}" type="datetimeFigureOut">
              <a:rPr lang="en-US" smtClean="0"/>
              <a:pPr algn="r"/>
              <a:t>1/10/23</a:t>
            </a:fld>
            <a:endParaRPr lang="en-US" dirty="0"/>
          </a:p>
        </p:txBody>
      </p:sp>
      <p:sp>
        <p:nvSpPr>
          <p:cNvPr id="8" name="Footer Placeholder 7">
            <a:extLst>
              <a:ext uri="{FF2B5EF4-FFF2-40B4-BE49-F238E27FC236}">
                <a16:creationId xmlns:a16="http://schemas.microsoft.com/office/drawing/2014/main" id="{F90F536E-BEFF-4E0D-B4EC-39DE28C67CC3}"/>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36EE02AF-6FE1-4972-BD48-A82499AD67F6}"/>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999438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52EE-D9FC-4E51-9BFF-141F9192339F}"/>
              </a:ext>
            </a:extLst>
          </p:cNvPr>
          <p:cNvSpPr>
            <a:spLocks noGrp="1"/>
          </p:cNvSpPr>
          <p:nvPr>
            <p:ph type="title"/>
          </p:nvPr>
        </p:nvSpPr>
        <p:spPr>
          <a:xfrm>
            <a:off x="763051" y="2414016"/>
            <a:ext cx="10666949" cy="3099816"/>
          </a:xfrm>
        </p:spPr>
        <p:txBody>
          <a:bodyPr anchor="t"/>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E086C4-4949-4E7A-A182-6709496A1C38}"/>
              </a:ext>
            </a:extLst>
          </p:cNvPr>
          <p:cNvSpPr>
            <a:spLocks noGrp="1"/>
          </p:cNvSpPr>
          <p:nvPr>
            <p:ph type="body" idx="1"/>
          </p:nvPr>
        </p:nvSpPr>
        <p:spPr>
          <a:xfrm>
            <a:off x="758952" y="1389888"/>
            <a:ext cx="10671048" cy="822960"/>
          </a:xfrm>
        </p:spPr>
        <p:txBody>
          <a:bodyPr anchor="ctr">
            <a:normAutofit/>
          </a:bodyPr>
          <a:lstStyle>
            <a:lvl1pPr marL="0" indent="0">
              <a:buNone/>
              <a:defRPr sz="2000" i="1">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3D12BC88-6A2B-4851-9568-23A4B74D9F98}"/>
              </a:ext>
            </a:extLst>
          </p:cNvPr>
          <p:cNvSpPr>
            <a:spLocks noGrp="1"/>
          </p:cNvSpPr>
          <p:nvPr>
            <p:ph type="dt" sz="half" idx="10"/>
          </p:nvPr>
        </p:nvSpPr>
        <p:spPr/>
        <p:txBody>
          <a:bodyPr/>
          <a:lstStyle/>
          <a:p>
            <a:pPr algn="r"/>
            <a:fld id="{53BEF823-48A5-43FC-BE03-E79964288B41}" type="datetimeFigureOut">
              <a:rPr lang="en-US" smtClean="0"/>
              <a:pPr algn="r"/>
              <a:t>1/10/23</a:t>
            </a:fld>
            <a:endParaRPr lang="en-US" dirty="0"/>
          </a:p>
        </p:txBody>
      </p:sp>
      <p:sp>
        <p:nvSpPr>
          <p:cNvPr id="8" name="Footer Placeholder 7">
            <a:extLst>
              <a:ext uri="{FF2B5EF4-FFF2-40B4-BE49-F238E27FC236}">
                <a16:creationId xmlns:a16="http://schemas.microsoft.com/office/drawing/2014/main" id="{D882CFE5-65C3-4F46-9141-4645455947D2}"/>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5321B390-4E13-4481-AC02-FF126656C4C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683268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0E02F8-47BB-4D30-8EFE-69C9222D9EC4}"/>
              </a:ext>
            </a:extLst>
          </p:cNvPr>
          <p:cNvSpPr>
            <a:spLocks noGrp="1"/>
          </p:cNvSpPr>
          <p:nvPr>
            <p:ph sz="half" idx="1"/>
          </p:nvPr>
        </p:nvSpPr>
        <p:spPr>
          <a:xfrm>
            <a:off x="5184648" y="758952"/>
            <a:ext cx="6245352" cy="2240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A844D33-6BF0-4205-A542-8537E3515938}"/>
              </a:ext>
            </a:extLst>
          </p:cNvPr>
          <p:cNvSpPr>
            <a:spLocks noGrp="1"/>
          </p:cNvSpPr>
          <p:nvPr>
            <p:ph sz="half" idx="2"/>
          </p:nvPr>
        </p:nvSpPr>
        <p:spPr>
          <a:xfrm>
            <a:off x="5184647" y="3273551"/>
            <a:ext cx="6245351" cy="2240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a:extLst>
              <a:ext uri="{FF2B5EF4-FFF2-40B4-BE49-F238E27FC236}">
                <a16:creationId xmlns:a16="http://schemas.microsoft.com/office/drawing/2014/main" id="{D6953A83-D2BE-4015-8D64-BE93DDFE5D21}"/>
              </a:ext>
            </a:extLst>
          </p:cNvPr>
          <p:cNvSpPr>
            <a:spLocks noGrp="1"/>
          </p:cNvSpPr>
          <p:nvPr>
            <p:ph type="dt" sz="half" idx="10"/>
          </p:nvPr>
        </p:nvSpPr>
        <p:spPr/>
        <p:txBody>
          <a:bodyPr/>
          <a:lstStyle/>
          <a:p>
            <a:pPr algn="r"/>
            <a:fld id="{53BEF823-48A5-43FC-BE03-E79964288B41}" type="datetimeFigureOut">
              <a:rPr lang="en-US" smtClean="0"/>
              <a:pPr algn="r"/>
              <a:t>1/10/23</a:t>
            </a:fld>
            <a:endParaRPr lang="en-US" dirty="0"/>
          </a:p>
        </p:txBody>
      </p:sp>
      <p:sp>
        <p:nvSpPr>
          <p:cNvPr id="10" name="Footer Placeholder 9">
            <a:extLst>
              <a:ext uri="{FF2B5EF4-FFF2-40B4-BE49-F238E27FC236}">
                <a16:creationId xmlns:a16="http://schemas.microsoft.com/office/drawing/2014/main" id="{BA849E67-05F9-4033-B033-74D6B8C8E77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DFAAC6AA-CFFB-438F-9327-DDB023E2E14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5" name="Title 4">
            <a:extLst>
              <a:ext uri="{FF2B5EF4-FFF2-40B4-BE49-F238E27FC236}">
                <a16:creationId xmlns:a16="http://schemas.microsoft.com/office/drawing/2014/main" id="{BA4960CB-ABA7-4442-AB15-FE444F23C6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85350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348291-9C7D-407E-8D07-FA3A323EA973}"/>
              </a:ext>
            </a:extLst>
          </p:cNvPr>
          <p:cNvSpPr>
            <a:spLocks noGrp="1"/>
          </p:cNvSpPr>
          <p:nvPr>
            <p:ph type="body" idx="1"/>
          </p:nvPr>
        </p:nvSpPr>
        <p:spPr>
          <a:xfrm>
            <a:off x="5184648" y="758952"/>
            <a:ext cx="6245352"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A192D2-8BA6-4A4D-814D-AD37A2A10AC8}"/>
              </a:ext>
            </a:extLst>
          </p:cNvPr>
          <p:cNvSpPr>
            <a:spLocks noGrp="1"/>
          </p:cNvSpPr>
          <p:nvPr>
            <p:ph sz="half" idx="2"/>
          </p:nvPr>
        </p:nvSpPr>
        <p:spPr>
          <a:xfrm>
            <a:off x="5190323" y="1377198"/>
            <a:ext cx="6239675"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86FD4BC-C948-41C4-BA24-5D26147E1C97}"/>
              </a:ext>
            </a:extLst>
          </p:cNvPr>
          <p:cNvSpPr>
            <a:spLocks noGrp="1"/>
          </p:cNvSpPr>
          <p:nvPr>
            <p:ph type="body" sz="quarter" idx="3"/>
          </p:nvPr>
        </p:nvSpPr>
        <p:spPr>
          <a:xfrm>
            <a:off x="5184647" y="3319548"/>
            <a:ext cx="6245351"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2E359C-F73D-4F1B-9F9A-6D628567105D}"/>
              </a:ext>
            </a:extLst>
          </p:cNvPr>
          <p:cNvSpPr>
            <a:spLocks noGrp="1"/>
          </p:cNvSpPr>
          <p:nvPr>
            <p:ph sz="quarter" idx="4"/>
          </p:nvPr>
        </p:nvSpPr>
        <p:spPr>
          <a:xfrm>
            <a:off x="5184646" y="3932372"/>
            <a:ext cx="6245352"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D76B63AE-38FF-40DD-A543-32DD98E6BDB2}"/>
              </a:ext>
            </a:extLst>
          </p:cNvPr>
          <p:cNvSpPr>
            <a:spLocks noGrp="1"/>
          </p:cNvSpPr>
          <p:nvPr>
            <p:ph type="title"/>
          </p:nvPr>
        </p:nvSpPr>
        <p:spPr/>
        <p:txBody>
          <a:body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C686C0EB-E082-4BAB-99E8-B42F3C28B20F}"/>
              </a:ext>
            </a:extLst>
          </p:cNvPr>
          <p:cNvSpPr>
            <a:spLocks noGrp="1"/>
          </p:cNvSpPr>
          <p:nvPr>
            <p:ph type="dt" sz="half" idx="10"/>
          </p:nvPr>
        </p:nvSpPr>
        <p:spPr/>
        <p:txBody>
          <a:bodyPr/>
          <a:lstStyle/>
          <a:p>
            <a:pPr algn="r"/>
            <a:fld id="{53BEF823-48A5-43FC-BE03-E79964288B41}" type="datetimeFigureOut">
              <a:rPr lang="en-US" smtClean="0"/>
              <a:pPr algn="r"/>
              <a:t>1/10/23</a:t>
            </a:fld>
            <a:endParaRPr lang="en-US" dirty="0"/>
          </a:p>
        </p:txBody>
      </p:sp>
      <p:sp>
        <p:nvSpPr>
          <p:cNvPr id="13" name="Footer Placeholder 12">
            <a:extLst>
              <a:ext uri="{FF2B5EF4-FFF2-40B4-BE49-F238E27FC236}">
                <a16:creationId xmlns:a16="http://schemas.microsoft.com/office/drawing/2014/main" id="{B3CB0152-BA1F-48C7-A66F-3ADB51C94B97}"/>
              </a:ext>
            </a:extLst>
          </p:cNvPr>
          <p:cNvSpPr>
            <a:spLocks noGrp="1"/>
          </p:cNvSpPr>
          <p:nvPr>
            <p:ph type="ftr" sz="quarter" idx="11"/>
          </p:nvPr>
        </p:nvSpPr>
        <p:spPr/>
        <p:txBody>
          <a:bodyPr/>
          <a:lstStyle/>
          <a:p>
            <a:pPr algn="l"/>
            <a:endParaRPr lang="en-US" dirty="0"/>
          </a:p>
        </p:txBody>
      </p:sp>
      <p:sp>
        <p:nvSpPr>
          <p:cNvPr id="14" name="Slide Number Placeholder 13">
            <a:extLst>
              <a:ext uri="{FF2B5EF4-FFF2-40B4-BE49-F238E27FC236}">
                <a16:creationId xmlns:a16="http://schemas.microsoft.com/office/drawing/2014/main" id="{BD1C21B3-5CF6-415F-8295-EED3DF5CB55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398435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70D5-4EB9-4410-A8AE-6D85F19239FF}"/>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5887FB59-BA77-4864-B9E8-994851250CB4}"/>
              </a:ext>
            </a:extLst>
          </p:cNvPr>
          <p:cNvSpPr>
            <a:spLocks noGrp="1"/>
          </p:cNvSpPr>
          <p:nvPr>
            <p:ph type="dt" sz="half" idx="10"/>
          </p:nvPr>
        </p:nvSpPr>
        <p:spPr/>
        <p:txBody>
          <a:bodyPr/>
          <a:lstStyle/>
          <a:p>
            <a:pPr algn="r"/>
            <a:fld id="{53BEF823-48A5-43FC-BE03-E79964288B41}" type="datetimeFigureOut">
              <a:rPr lang="en-US" smtClean="0"/>
              <a:pPr algn="r"/>
              <a:t>1/10/23</a:t>
            </a:fld>
            <a:endParaRPr lang="en-US" dirty="0"/>
          </a:p>
        </p:txBody>
      </p:sp>
      <p:sp>
        <p:nvSpPr>
          <p:cNvPr id="7" name="Footer Placeholder 6">
            <a:extLst>
              <a:ext uri="{FF2B5EF4-FFF2-40B4-BE49-F238E27FC236}">
                <a16:creationId xmlns:a16="http://schemas.microsoft.com/office/drawing/2014/main" id="{B6F0BC0B-BA67-455B-B567-1473DF0628BE}"/>
              </a:ext>
            </a:extLst>
          </p:cNvPr>
          <p:cNvSpPr>
            <a:spLocks noGrp="1"/>
          </p:cNvSpPr>
          <p:nvPr>
            <p:ph type="ftr" sz="quarter" idx="11"/>
          </p:nvPr>
        </p:nvSpPr>
        <p:spPr/>
        <p:txBody>
          <a:bodyPr/>
          <a:lstStyle/>
          <a:p>
            <a:pPr algn="l"/>
            <a:endParaRPr lang="en-US" dirty="0"/>
          </a:p>
        </p:txBody>
      </p:sp>
      <p:sp>
        <p:nvSpPr>
          <p:cNvPr id="8" name="Slide Number Placeholder 7">
            <a:extLst>
              <a:ext uri="{FF2B5EF4-FFF2-40B4-BE49-F238E27FC236}">
                <a16:creationId xmlns:a16="http://schemas.microsoft.com/office/drawing/2014/main" id="{2CF0BCF3-6FB5-4529-AA6A-A31467351EF5}"/>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987659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BF1315B-6865-4A5A-91C1-B75339038903}"/>
              </a:ext>
            </a:extLst>
          </p:cNvPr>
          <p:cNvSpPr>
            <a:spLocks noGrp="1"/>
          </p:cNvSpPr>
          <p:nvPr>
            <p:ph type="dt" sz="half" idx="10"/>
          </p:nvPr>
        </p:nvSpPr>
        <p:spPr/>
        <p:txBody>
          <a:bodyPr/>
          <a:lstStyle/>
          <a:p>
            <a:pPr algn="r"/>
            <a:fld id="{53BEF823-48A5-43FC-BE03-E79964288B41}" type="datetimeFigureOut">
              <a:rPr lang="en-US" smtClean="0"/>
              <a:pPr algn="r"/>
              <a:t>1/10/23</a:t>
            </a:fld>
            <a:endParaRPr lang="en-US" dirty="0"/>
          </a:p>
        </p:txBody>
      </p:sp>
      <p:sp>
        <p:nvSpPr>
          <p:cNvPr id="6" name="Footer Placeholder 5">
            <a:extLst>
              <a:ext uri="{FF2B5EF4-FFF2-40B4-BE49-F238E27FC236}">
                <a16:creationId xmlns:a16="http://schemas.microsoft.com/office/drawing/2014/main" id="{DD536720-08C7-43DE-8EB5-CAB52D0E96B1}"/>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6D2477AF-B012-491C-AE42-22DE1203BE8D}"/>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455849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D183AC-72A9-43F5-A1B3-1D7A6A4C7EEB}"/>
              </a:ext>
            </a:extLst>
          </p:cNvPr>
          <p:cNvSpPr>
            <a:spLocks noGrp="1"/>
          </p:cNvSpPr>
          <p:nvPr>
            <p:ph idx="1"/>
          </p:nvPr>
        </p:nvSpPr>
        <p:spPr>
          <a:xfrm>
            <a:off x="5183188" y="758951"/>
            <a:ext cx="6245352" cy="475488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045592-52ED-4270-ACBB-BCC528DAC407}"/>
              </a:ext>
            </a:extLst>
          </p:cNvPr>
          <p:cNvSpPr>
            <a:spLocks noGrp="1"/>
          </p:cNvSpPr>
          <p:nvPr>
            <p:ph type="body" sz="half" idx="2"/>
          </p:nvPr>
        </p:nvSpPr>
        <p:spPr>
          <a:xfrm>
            <a:off x="758953" y="3815080"/>
            <a:ext cx="3831336" cy="169875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99A93518-F9B5-418F-9883-BEF8359B045A}"/>
              </a:ext>
            </a:extLst>
          </p:cNvPr>
          <p:cNvSpPr>
            <a:spLocks noGrp="1"/>
          </p:cNvSpPr>
          <p:nvPr>
            <p:ph type="dt" sz="half" idx="10"/>
          </p:nvPr>
        </p:nvSpPr>
        <p:spPr/>
        <p:txBody>
          <a:bodyPr/>
          <a:lstStyle/>
          <a:p>
            <a:pPr algn="r"/>
            <a:fld id="{53BEF823-48A5-43FC-BE03-E79964288B41}" type="datetimeFigureOut">
              <a:rPr lang="en-US" smtClean="0"/>
              <a:pPr algn="r"/>
              <a:t>1/10/23</a:t>
            </a:fld>
            <a:endParaRPr lang="en-US" dirty="0"/>
          </a:p>
        </p:txBody>
      </p:sp>
      <p:sp>
        <p:nvSpPr>
          <p:cNvPr id="10" name="Footer Placeholder 9">
            <a:extLst>
              <a:ext uri="{FF2B5EF4-FFF2-40B4-BE49-F238E27FC236}">
                <a16:creationId xmlns:a16="http://schemas.microsoft.com/office/drawing/2014/main" id="{27B9FFE7-C4AB-425B-9B56-E412C72212A0}"/>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59231052-EBA8-4781-B28A-2FEA8BE523F3}"/>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CBDBF9E7-F686-4FA1-9BA5-69BDD014B0D3}"/>
              </a:ext>
            </a:extLst>
          </p:cNvPr>
          <p:cNvSpPr>
            <a:spLocks noGrp="1"/>
          </p:cNvSpPr>
          <p:nvPr>
            <p:ph type="title"/>
          </p:nvPr>
        </p:nvSpPr>
        <p:spPr>
          <a:xfrm>
            <a:off x="758952" y="758952"/>
            <a:ext cx="3831336" cy="2930179"/>
          </a:xfrm>
        </p:spPr>
        <p:txBody>
          <a:bodyPr/>
          <a:lstStyle/>
          <a:p>
            <a:r>
              <a:rPr lang="en-US"/>
              <a:t>Click to edit Master title style</a:t>
            </a:r>
            <a:endParaRPr lang="en-US" dirty="0"/>
          </a:p>
        </p:txBody>
      </p:sp>
    </p:spTree>
    <p:extLst>
      <p:ext uri="{BB962C8B-B14F-4D97-AF65-F5344CB8AC3E}">
        <p14:creationId xmlns:p14="http://schemas.microsoft.com/office/powerpoint/2010/main" val="487411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116CF06-B27C-4DC4-981D-38E31997BD16}"/>
              </a:ext>
            </a:extLst>
          </p:cNvPr>
          <p:cNvSpPr>
            <a:spLocks noGrp="1"/>
          </p:cNvSpPr>
          <p:nvPr>
            <p:ph type="pic" idx="1"/>
          </p:nvPr>
        </p:nvSpPr>
        <p:spPr>
          <a:xfrm>
            <a:off x="5183188" y="758951"/>
            <a:ext cx="6245352" cy="4754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1976E66-2CB3-4F47-97F6-077C42818316}"/>
              </a:ext>
            </a:extLst>
          </p:cNvPr>
          <p:cNvSpPr>
            <a:spLocks noGrp="1"/>
          </p:cNvSpPr>
          <p:nvPr>
            <p:ph type="body" sz="half" idx="2"/>
          </p:nvPr>
        </p:nvSpPr>
        <p:spPr>
          <a:xfrm>
            <a:off x="758952" y="3794760"/>
            <a:ext cx="3831336" cy="1719072"/>
          </a:xfrm>
        </p:spPr>
        <p:txBody>
          <a:bodyPr>
            <a:normAutofit/>
          </a:bodyPr>
          <a:lstStyle>
            <a:lvl1pPr marL="0" indent="0">
              <a:buNone/>
              <a:defRPr sz="20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71414C9F-CBBD-4D5E-A831-BC0CDFEBCEF3}"/>
              </a:ext>
            </a:extLst>
          </p:cNvPr>
          <p:cNvSpPr>
            <a:spLocks noGrp="1"/>
          </p:cNvSpPr>
          <p:nvPr>
            <p:ph type="dt" sz="half" idx="10"/>
          </p:nvPr>
        </p:nvSpPr>
        <p:spPr/>
        <p:txBody>
          <a:bodyPr/>
          <a:lstStyle/>
          <a:p>
            <a:pPr algn="r"/>
            <a:fld id="{53BEF823-48A5-43FC-BE03-E79964288B41}" type="datetimeFigureOut">
              <a:rPr lang="en-US" smtClean="0"/>
              <a:pPr algn="r"/>
              <a:t>1/10/23</a:t>
            </a:fld>
            <a:endParaRPr lang="en-US" dirty="0"/>
          </a:p>
        </p:txBody>
      </p:sp>
      <p:sp>
        <p:nvSpPr>
          <p:cNvPr id="10" name="Footer Placeholder 9">
            <a:extLst>
              <a:ext uri="{FF2B5EF4-FFF2-40B4-BE49-F238E27FC236}">
                <a16:creationId xmlns:a16="http://schemas.microsoft.com/office/drawing/2014/main" id="{F58DC0C8-B580-442D-8DAC-4F0F869B1F1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1B0D29E8-DFEE-49AB-83AF-85FF25252A3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D0EAAF1B-6B6E-4D37-8F57-E403C6371A00}"/>
              </a:ext>
            </a:extLst>
          </p:cNvPr>
          <p:cNvSpPr>
            <a:spLocks noGrp="1"/>
          </p:cNvSpPr>
          <p:nvPr>
            <p:ph type="title"/>
          </p:nvPr>
        </p:nvSpPr>
        <p:spPr>
          <a:xfrm>
            <a:off x="758952" y="758952"/>
            <a:ext cx="3831336" cy="2926080"/>
          </a:xfrm>
        </p:spPr>
        <p:txBody>
          <a:bodyPr/>
          <a:lstStyle/>
          <a:p>
            <a:r>
              <a:rPr lang="en-US"/>
              <a:t>Click to edit Master title style</a:t>
            </a:r>
            <a:endParaRPr lang="en-US" dirty="0"/>
          </a:p>
        </p:txBody>
      </p:sp>
    </p:spTree>
    <p:extLst>
      <p:ext uri="{BB962C8B-B14F-4D97-AF65-F5344CB8AC3E}">
        <p14:creationId xmlns:p14="http://schemas.microsoft.com/office/powerpoint/2010/main" val="229039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6" title="Page Number Shape">
            <a:extLst>
              <a:ext uri="{FF2B5EF4-FFF2-40B4-BE49-F238E27FC236}">
                <a16:creationId xmlns:a16="http://schemas.microsoft.com/office/drawing/2014/main" id="{72411438-92A5-42B0-9C54-EA4FB32ACB5E}"/>
              </a:ext>
            </a:extLst>
          </p:cNvPr>
          <p:cNvSpPr/>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2" name="Title Placeholder 1">
            <a:extLst>
              <a:ext uri="{FF2B5EF4-FFF2-40B4-BE49-F238E27FC236}">
                <a16:creationId xmlns:a16="http://schemas.microsoft.com/office/drawing/2014/main" id="{0D56E4D8-47B6-4DEC-BD29-B3B6ED4CC739}"/>
              </a:ext>
            </a:extLst>
          </p:cNvPr>
          <p:cNvSpPr>
            <a:spLocks noGrp="1"/>
          </p:cNvSpPr>
          <p:nvPr>
            <p:ph type="title"/>
          </p:nvPr>
        </p:nvSpPr>
        <p:spPr>
          <a:xfrm>
            <a:off x="758952" y="758952"/>
            <a:ext cx="3831336" cy="47548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F0F5D4C-4873-4052-A294-99CCB9421C4A}"/>
              </a:ext>
            </a:extLst>
          </p:cNvPr>
          <p:cNvSpPr>
            <a:spLocks noGrp="1"/>
          </p:cNvSpPr>
          <p:nvPr>
            <p:ph type="body" idx="1"/>
          </p:nvPr>
        </p:nvSpPr>
        <p:spPr>
          <a:xfrm>
            <a:off x="5184648" y="758952"/>
            <a:ext cx="6245352" cy="47548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1D62B3-3490-46B4-A10E-33FCE4A1FBB5}"/>
              </a:ext>
            </a:extLst>
          </p:cNvPr>
          <p:cNvSpPr>
            <a:spLocks noGrp="1"/>
          </p:cNvSpPr>
          <p:nvPr>
            <p:ph type="dt" sz="half" idx="2"/>
          </p:nvPr>
        </p:nvSpPr>
        <p:spPr>
          <a:xfrm>
            <a:off x="7616952" y="6007608"/>
            <a:ext cx="3813048" cy="365125"/>
          </a:xfrm>
          <a:prstGeom prst="rect">
            <a:avLst/>
          </a:prstGeom>
        </p:spPr>
        <p:txBody>
          <a:bodyPr vert="horz" lIns="91440" tIns="45720" rIns="91440" bIns="45720" rtlCol="0" anchor="ctr"/>
          <a:lstStyle>
            <a:lvl1pPr algn="r">
              <a:defRPr sz="1000" spc="50" baseline="0">
                <a:solidFill>
                  <a:schemeClr val="tx1">
                    <a:lumMod val="85000"/>
                    <a:lumOff val="15000"/>
                  </a:schemeClr>
                </a:solidFill>
              </a:defRPr>
            </a:lvl1pPr>
          </a:lstStyle>
          <a:p>
            <a:pPr algn="r"/>
            <a:fld id="{53BEF823-48A5-43FC-BE03-E79964288B41}" type="datetimeFigureOut">
              <a:rPr lang="en-US" smtClean="0"/>
              <a:pPr algn="r"/>
              <a:t>1/10/23</a:t>
            </a:fld>
            <a:endParaRPr lang="en-US" dirty="0"/>
          </a:p>
        </p:txBody>
      </p:sp>
      <p:sp>
        <p:nvSpPr>
          <p:cNvPr id="5" name="Footer Placeholder 4">
            <a:extLst>
              <a:ext uri="{FF2B5EF4-FFF2-40B4-BE49-F238E27FC236}">
                <a16:creationId xmlns:a16="http://schemas.microsoft.com/office/drawing/2014/main" id="{97424CB1-7D5F-4F52-9F99-7068F5819E8C}"/>
              </a:ext>
            </a:extLst>
          </p:cNvPr>
          <p:cNvSpPr>
            <a:spLocks noGrp="1"/>
          </p:cNvSpPr>
          <p:nvPr>
            <p:ph type="ftr" sz="quarter" idx="3"/>
          </p:nvPr>
        </p:nvSpPr>
        <p:spPr>
          <a:xfrm>
            <a:off x="758952" y="6007608"/>
            <a:ext cx="3831336" cy="365125"/>
          </a:xfrm>
          <a:prstGeom prst="rect">
            <a:avLst/>
          </a:prstGeom>
        </p:spPr>
        <p:txBody>
          <a:bodyPr vert="horz" lIns="91440" tIns="45720" rIns="91440" bIns="45720" rtlCol="0" anchor="ctr"/>
          <a:lstStyle>
            <a:lvl1pPr algn="l">
              <a:defRPr sz="1000" spc="50" baseline="0">
                <a:solidFill>
                  <a:schemeClr val="tx1">
                    <a:lumMod val="85000"/>
                    <a:lumOff val="15000"/>
                  </a:schemeClr>
                </a:solidFill>
              </a:defRPr>
            </a:lvl1pPr>
          </a:lstStyle>
          <a:p>
            <a:pPr algn="l"/>
            <a:endParaRPr lang="en-US" dirty="0"/>
          </a:p>
        </p:txBody>
      </p:sp>
      <p:sp>
        <p:nvSpPr>
          <p:cNvPr id="6" name="Slide Number Placeholder 5">
            <a:extLst>
              <a:ext uri="{FF2B5EF4-FFF2-40B4-BE49-F238E27FC236}">
                <a16:creationId xmlns:a16="http://schemas.microsoft.com/office/drawing/2014/main" id="{1A1F9CC9-1431-4569-B2F1-D04814955381}"/>
              </a:ext>
            </a:extLst>
          </p:cNvPr>
          <p:cNvSpPr>
            <a:spLocks noGrp="1"/>
          </p:cNvSpPr>
          <p:nvPr>
            <p:ph type="sldNum" sz="quarter" idx="4"/>
          </p:nvPr>
        </p:nvSpPr>
        <p:spPr>
          <a:xfrm>
            <a:off x="11786616" y="6007608"/>
            <a:ext cx="411480" cy="365125"/>
          </a:xfrm>
          <a:prstGeom prst="rect">
            <a:avLst/>
          </a:prstGeom>
        </p:spPr>
        <p:txBody>
          <a:bodyPr vert="horz" lIns="45720" tIns="45720" rIns="45720" bIns="45720" rtlCol="0" anchor="ctr"/>
          <a:lstStyle>
            <a:lvl1pPr algn="r">
              <a:defRPr sz="900" b="1">
                <a:solidFill>
                  <a:schemeClr val="bg1"/>
                </a:solidFill>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22705360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7" r:id="rId6"/>
    <p:sldLayoutId id="2147483732" r:id="rId7"/>
    <p:sldLayoutId id="2147483733" r:id="rId8"/>
    <p:sldLayoutId id="2147483734" r:id="rId9"/>
    <p:sldLayoutId id="2147483736" r:id="rId10"/>
    <p:sldLayoutId id="2147483735" r:id="rId11"/>
  </p:sldLayoutIdLst>
  <p:txStyles>
    <p:title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p:titleStyle>
    <p:body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snschwingle@wisc.edu"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BD2EE1-7BC7-C152-7E3B-0D998052065E}"/>
              </a:ext>
            </a:extLst>
          </p:cNvPr>
          <p:cNvSpPr>
            <a:spLocks noGrp="1"/>
          </p:cNvSpPr>
          <p:nvPr>
            <p:ph type="ctrTitle"/>
          </p:nvPr>
        </p:nvSpPr>
        <p:spPr>
          <a:xfrm>
            <a:off x="700089" y="893935"/>
            <a:ext cx="5743840" cy="3339390"/>
          </a:xfrm>
        </p:spPr>
        <p:txBody>
          <a:bodyPr anchor="ctr">
            <a:normAutofit fontScale="90000"/>
          </a:bodyPr>
          <a:lstStyle/>
          <a:p>
            <a:pPr algn="ctr"/>
            <a:r>
              <a:rPr lang="en-US" sz="6000" dirty="0"/>
              <a:t>NIRS Monitoring in the NICU:</a:t>
            </a:r>
            <a:br>
              <a:rPr lang="en-US" sz="6000" dirty="0"/>
            </a:br>
            <a:r>
              <a:rPr lang="en-US" sz="6000" dirty="0"/>
              <a:t>2023 Updates &amp; Education</a:t>
            </a:r>
          </a:p>
        </p:txBody>
      </p:sp>
      <p:sp>
        <p:nvSpPr>
          <p:cNvPr id="3" name="Subtitle 2">
            <a:extLst>
              <a:ext uri="{FF2B5EF4-FFF2-40B4-BE49-F238E27FC236}">
                <a16:creationId xmlns:a16="http://schemas.microsoft.com/office/drawing/2014/main" id="{17E35779-A159-E742-D871-403619A1100C}"/>
              </a:ext>
            </a:extLst>
          </p:cNvPr>
          <p:cNvSpPr>
            <a:spLocks noGrp="1"/>
          </p:cNvSpPr>
          <p:nvPr>
            <p:ph type="subTitle" idx="1"/>
          </p:nvPr>
        </p:nvSpPr>
        <p:spPr>
          <a:xfrm>
            <a:off x="1078992" y="4876803"/>
            <a:ext cx="5364936" cy="909848"/>
          </a:xfrm>
        </p:spPr>
        <p:txBody>
          <a:bodyPr anchor="t">
            <a:normAutofit/>
          </a:bodyPr>
          <a:lstStyle/>
          <a:p>
            <a:pPr algn="ctr"/>
            <a:r>
              <a:rPr lang="en-US" dirty="0"/>
              <a:t>Matthew W. Harer, MD</a:t>
            </a:r>
          </a:p>
          <a:p>
            <a:pPr algn="ctr"/>
            <a:r>
              <a:rPr lang="en-US" dirty="0"/>
              <a:t>Neonatologist</a:t>
            </a:r>
          </a:p>
        </p:txBody>
      </p:sp>
      <p:cxnSp>
        <p:nvCxnSpPr>
          <p:cNvPr id="11" name="Straight Connector 10">
            <a:extLst>
              <a:ext uri="{FF2B5EF4-FFF2-40B4-BE49-F238E27FC236}">
                <a16:creationId xmlns:a16="http://schemas.microsoft.com/office/drawing/2014/main" id="{E3B95BE3-D5B2-4F38-9A01-17866C9FBA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40408" y="4555071"/>
            <a:ext cx="53035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A blue abstract watercolor pattern on a white background">
            <a:extLst>
              <a:ext uri="{FF2B5EF4-FFF2-40B4-BE49-F238E27FC236}">
                <a16:creationId xmlns:a16="http://schemas.microsoft.com/office/drawing/2014/main" id="{09B835A1-88F2-916E-19F0-422038D409EA}"/>
              </a:ext>
            </a:extLst>
          </p:cNvPr>
          <p:cNvPicPr>
            <a:picLocks noChangeAspect="1"/>
          </p:cNvPicPr>
          <p:nvPr/>
        </p:nvPicPr>
        <p:blipFill rotWithShape="1">
          <a:blip r:embed="rId2"/>
          <a:srcRect l="21003" r="28237" b="-1"/>
          <a:stretch/>
        </p:blipFill>
        <p:spPr>
          <a:xfrm>
            <a:off x="6976934" y="10"/>
            <a:ext cx="5215066" cy="6857990"/>
          </a:xfrm>
          <a:custGeom>
            <a:avLst/>
            <a:gdLst/>
            <a:ahLst/>
            <a:cxnLst/>
            <a:rect l="l" t="t" r="r" b="b"/>
            <a:pathLst>
              <a:path w="5215066" h="6858000">
                <a:moveTo>
                  <a:pt x="2017353" y="0"/>
                </a:moveTo>
                <a:lnTo>
                  <a:pt x="5215066" y="0"/>
                </a:lnTo>
                <a:lnTo>
                  <a:pt x="5215066" y="6858000"/>
                </a:lnTo>
                <a:lnTo>
                  <a:pt x="1292431" y="6858000"/>
                </a:lnTo>
                <a:lnTo>
                  <a:pt x="1012702" y="6549681"/>
                </a:lnTo>
                <a:cubicBezTo>
                  <a:pt x="380046" y="5781733"/>
                  <a:pt x="0" y="4797206"/>
                  <a:pt x="0" y="3723759"/>
                </a:cubicBezTo>
                <a:cubicBezTo>
                  <a:pt x="0" y="2190263"/>
                  <a:pt x="775604" y="838237"/>
                  <a:pt x="1955279" y="39865"/>
                </a:cubicBezTo>
                <a:close/>
              </a:path>
            </a:pathLst>
          </a:custGeom>
        </p:spPr>
      </p:pic>
      <p:sp>
        <p:nvSpPr>
          <p:cNvPr id="13"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491171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29C5D3CF-35D1-BF97-59B5-A9B43E08D80A}"/>
              </a:ext>
            </a:extLst>
          </p:cNvPr>
          <p:cNvPicPr>
            <a:picLocks noChangeAspect="1"/>
          </p:cNvPicPr>
          <p:nvPr/>
        </p:nvPicPr>
        <p:blipFill>
          <a:blip r:embed="rId2"/>
          <a:stretch>
            <a:fillRect/>
          </a:stretch>
        </p:blipFill>
        <p:spPr>
          <a:xfrm>
            <a:off x="0" y="685801"/>
            <a:ext cx="11752375" cy="4443412"/>
          </a:xfrm>
          <a:prstGeom prst="rect">
            <a:avLst/>
          </a:prstGeom>
        </p:spPr>
      </p:pic>
    </p:spTree>
    <p:extLst>
      <p:ext uri="{BB962C8B-B14F-4D97-AF65-F5344CB8AC3E}">
        <p14:creationId xmlns:p14="http://schemas.microsoft.com/office/powerpoint/2010/main" val="1299154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letter, email&#10;&#10;Description automatically generated">
            <a:extLst>
              <a:ext uri="{FF2B5EF4-FFF2-40B4-BE49-F238E27FC236}">
                <a16:creationId xmlns:a16="http://schemas.microsoft.com/office/drawing/2014/main" id="{208D21B7-2ED6-3ABD-F67F-12183B5A597A}"/>
              </a:ext>
            </a:extLst>
          </p:cNvPr>
          <p:cNvPicPr>
            <a:picLocks noChangeAspect="1"/>
          </p:cNvPicPr>
          <p:nvPr/>
        </p:nvPicPr>
        <p:blipFill>
          <a:blip r:embed="rId2"/>
          <a:stretch>
            <a:fillRect/>
          </a:stretch>
        </p:blipFill>
        <p:spPr>
          <a:xfrm>
            <a:off x="671513" y="432096"/>
            <a:ext cx="10342562" cy="5345772"/>
          </a:xfrm>
          <a:prstGeom prst="rect">
            <a:avLst/>
          </a:prstGeom>
        </p:spPr>
      </p:pic>
    </p:spTree>
    <p:extLst>
      <p:ext uri="{BB962C8B-B14F-4D97-AF65-F5344CB8AC3E}">
        <p14:creationId xmlns:p14="http://schemas.microsoft.com/office/powerpoint/2010/main" val="827069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text&#10;&#10;Description automatically generated with medium confidence">
            <a:extLst>
              <a:ext uri="{FF2B5EF4-FFF2-40B4-BE49-F238E27FC236}">
                <a16:creationId xmlns:a16="http://schemas.microsoft.com/office/drawing/2014/main" id="{0282E8EC-1987-518B-FEE0-D920F5DDA11B}"/>
              </a:ext>
            </a:extLst>
          </p:cNvPr>
          <p:cNvPicPr>
            <a:picLocks noChangeAspect="1"/>
          </p:cNvPicPr>
          <p:nvPr/>
        </p:nvPicPr>
        <p:blipFill>
          <a:blip r:embed="rId2"/>
          <a:stretch>
            <a:fillRect/>
          </a:stretch>
        </p:blipFill>
        <p:spPr>
          <a:xfrm>
            <a:off x="1714501" y="877795"/>
            <a:ext cx="8275637" cy="5980205"/>
          </a:xfrm>
          <a:prstGeom prst="rect">
            <a:avLst/>
          </a:prstGeom>
        </p:spPr>
      </p:pic>
      <p:sp>
        <p:nvSpPr>
          <p:cNvPr id="4" name="Title 3">
            <a:extLst>
              <a:ext uri="{FF2B5EF4-FFF2-40B4-BE49-F238E27FC236}">
                <a16:creationId xmlns:a16="http://schemas.microsoft.com/office/drawing/2014/main" id="{B9103F33-69C6-1FC0-D51B-076EB39E0E62}"/>
              </a:ext>
            </a:extLst>
          </p:cNvPr>
          <p:cNvSpPr txBox="1">
            <a:spLocks/>
          </p:cNvSpPr>
          <p:nvPr/>
        </p:nvSpPr>
        <p:spPr>
          <a:xfrm>
            <a:off x="838200" y="17938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Evaluation and Treatment Guideline</a:t>
            </a:r>
          </a:p>
        </p:txBody>
      </p:sp>
    </p:spTree>
    <p:extLst>
      <p:ext uri="{BB962C8B-B14F-4D97-AF65-F5344CB8AC3E}">
        <p14:creationId xmlns:p14="http://schemas.microsoft.com/office/powerpoint/2010/main" val="2778568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2E303FE0-C8F3-7275-995E-A0FBABC73DDA}"/>
              </a:ext>
            </a:extLst>
          </p:cNvPr>
          <p:cNvPicPr>
            <a:picLocks noChangeAspect="1"/>
          </p:cNvPicPr>
          <p:nvPr/>
        </p:nvPicPr>
        <p:blipFill>
          <a:blip r:embed="rId2"/>
          <a:stretch>
            <a:fillRect/>
          </a:stretch>
        </p:blipFill>
        <p:spPr>
          <a:xfrm>
            <a:off x="1571625" y="970309"/>
            <a:ext cx="8651875" cy="6102004"/>
          </a:xfrm>
          <a:prstGeom prst="rect">
            <a:avLst/>
          </a:prstGeom>
        </p:spPr>
      </p:pic>
      <p:sp>
        <p:nvSpPr>
          <p:cNvPr id="4" name="Title 3">
            <a:extLst>
              <a:ext uri="{FF2B5EF4-FFF2-40B4-BE49-F238E27FC236}">
                <a16:creationId xmlns:a16="http://schemas.microsoft.com/office/drawing/2014/main" id="{57726FDC-C6F3-AC93-8FA4-E41BB868EF70}"/>
              </a:ext>
            </a:extLst>
          </p:cNvPr>
          <p:cNvSpPr txBox="1">
            <a:spLocks/>
          </p:cNvSpPr>
          <p:nvPr/>
        </p:nvSpPr>
        <p:spPr>
          <a:xfrm>
            <a:off x="838200" y="17938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Evaluation and Treatment Guideline</a:t>
            </a:r>
          </a:p>
        </p:txBody>
      </p:sp>
    </p:spTree>
    <p:extLst>
      <p:ext uri="{BB962C8B-B14F-4D97-AF65-F5344CB8AC3E}">
        <p14:creationId xmlns:p14="http://schemas.microsoft.com/office/powerpoint/2010/main" val="1450782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E9159-692A-BDF4-725C-41268F59F356}"/>
              </a:ext>
            </a:extLst>
          </p:cNvPr>
          <p:cNvSpPr>
            <a:spLocks noGrp="1"/>
          </p:cNvSpPr>
          <p:nvPr>
            <p:ph type="title"/>
          </p:nvPr>
        </p:nvSpPr>
        <p:spPr/>
        <p:txBody>
          <a:bodyPr/>
          <a:lstStyle/>
          <a:p>
            <a:r>
              <a:rPr lang="en-US" dirty="0"/>
              <a:t>Research and NIRS</a:t>
            </a:r>
          </a:p>
        </p:txBody>
      </p:sp>
      <p:sp>
        <p:nvSpPr>
          <p:cNvPr id="3" name="Content Placeholder 2">
            <a:extLst>
              <a:ext uri="{FF2B5EF4-FFF2-40B4-BE49-F238E27FC236}">
                <a16:creationId xmlns:a16="http://schemas.microsoft.com/office/drawing/2014/main" id="{27336718-1DF5-8DBB-533C-8F9D9A8C9CD3}"/>
              </a:ext>
            </a:extLst>
          </p:cNvPr>
          <p:cNvSpPr>
            <a:spLocks noGrp="1"/>
          </p:cNvSpPr>
          <p:nvPr>
            <p:ph idx="1"/>
          </p:nvPr>
        </p:nvSpPr>
        <p:spPr/>
        <p:txBody>
          <a:bodyPr/>
          <a:lstStyle/>
          <a:p>
            <a:r>
              <a:rPr lang="en-US" dirty="0"/>
              <a:t>Research study will continue</a:t>
            </a:r>
          </a:p>
          <a:p>
            <a:r>
              <a:rPr lang="en-US" dirty="0"/>
              <a:t>No longer will have ‘blinding screens’</a:t>
            </a:r>
          </a:p>
          <a:p>
            <a:r>
              <a:rPr lang="en-US" dirty="0"/>
              <a:t>Parents will consent to using the NIRS data instead of applying the sensors</a:t>
            </a:r>
          </a:p>
          <a:p>
            <a:r>
              <a:rPr lang="en-US" dirty="0"/>
              <a:t>We will continue to do ‘extra things’ for the study protocol – we will notify you! </a:t>
            </a:r>
          </a:p>
          <a:p>
            <a:pPr marL="468630" lvl="1" indent="-285750">
              <a:buFontTx/>
              <a:buChar char="-"/>
            </a:pPr>
            <a:r>
              <a:rPr lang="en-US" dirty="0"/>
              <a:t>Continuous monitoring will last until they are removed per the clinical guideline</a:t>
            </a:r>
          </a:p>
          <a:p>
            <a:pPr marL="468630" lvl="1" indent="-285750">
              <a:buFontTx/>
              <a:buChar char="-"/>
            </a:pPr>
            <a:r>
              <a:rPr lang="en-US" dirty="0"/>
              <a:t>Bilateral Monitoring of right and left kidney for 3 hours twice in the first 10 days</a:t>
            </a:r>
          </a:p>
          <a:p>
            <a:pPr marL="468630" lvl="1" indent="-285750">
              <a:buFontTx/>
              <a:buChar char="-"/>
            </a:pPr>
            <a:r>
              <a:rPr lang="en-US" dirty="0"/>
              <a:t>Kidney US by Dr. Harer between day 7-10</a:t>
            </a:r>
          </a:p>
          <a:p>
            <a:pPr marL="468630" lvl="1" indent="-285750">
              <a:buFontTx/>
              <a:buChar char="-"/>
            </a:pPr>
            <a:r>
              <a:rPr lang="en-US" dirty="0"/>
              <a:t>Weekly monitoring for 3 hours until discharge</a:t>
            </a:r>
          </a:p>
        </p:txBody>
      </p:sp>
    </p:spTree>
    <p:extLst>
      <p:ext uri="{BB962C8B-B14F-4D97-AF65-F5344CB8AC3E}">
        <p14:creationId xmlns:p14="http://schemas.microsoft.com/office/powerpoint/2010/main" val="1594247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61B92-11AF-03C7-6925-5D29B82F4692}"/>
              </a:ext>
            </a:extLst>
          </p:cNvPr>
          <p:cNvSpPr>
            <a:spLocks noGrp="1"/>
          </p:cNvSpPr>
          <p:nvPr>
            <p:ph type="title"/>
          </p:nvPr>
        </p:nvSpPr>
        <p:spPr/>
        <p:txBody>
          <a:bodyPr/>
          <a:lstStyle/>
          <a:p>
            <a:r>
              <a:rPr lang="en-US" dirty="0"/>
              <a:t>Take Home Points</a:t>
            </a:r>
          </a:p>
        </p:txBody>
      </p:sp>
      <p:sp>
        <p:nvSpPr>
          <p:cNvPr id="3" name="Content Placeholder 2">
            <a:extLst>
              <a:ext uri="{FF2B5EF4-FFF2-40B4-BE49-F238E27FC236}">
                <a16:creationId xmlns:a16="http://schemas.microsoft.com/office/drawing/2014/main" id="{6A910E93-8B00-BB60-8D92-70EBE8AA66E6}"/>
              </a:ext>
            </a:extLst>
          </p:cNvPr>
          <p:cNvSpPr>
            <a:spLocks noGrp="1"/>
          </p:cNvSpPr>
          <p:nvPr>
            <p:ph idx="1"/>
          </p:nvPr>
        </p:nvSpPr>
        <p:spPr/>
        <p:txBody>
          <a:bodyPr>
            <a:normAutofit/>
          </a:bodyPr>
          <a:lstStyle/>
          <a:p>
            <a:r>
              <a:rPr lang="en-US" dirty="0"/>
              <a:t>Sensor placement is critical, if you have questions, please ask! </a:t>
            </a:r>
          </a:p>
          <a:p>
            <a:r>
              <a:rPr lang="en-US" dirty="0"/>
              <a:t>Skin Care</a:t>
            </a:r>
          </a:p>
          <a:p>
            <a:pPr marL="468630" lvl="1" indent="-285750">
              <a:buFontTx/>
              <a:buChar char="-"/>
            </a:pPr>
            <a:r>
              <a:rPr lang="en-US" dirty="0"/>
              <a:t>&lt;34 weeks – </a:t>
            </a:r>
            <a:r>
              <a:rPr lang="en-US" dirty="0" err="1"/>
              <a:t>Mepitel</a:t>
            </a:r>
            <a:r>
              <a:rPr lang="en-US" dirty="0"/>
              <a:t> and rotate sensors q6 hours</a:t>
            </a:r>
          </a:p>
          <a:p>
            <a:pPr marL="468630" lvl="1" indent="-285750">
              <a:buFontTx/>
              <a:buChar char="-"/>
            </a:pPr>
            <a:r>
              <a:rPr lang="en-US" dirty="0"/>
              <a:t>34 weeks or greater – no </a:t>
            </a:r>
            <a:r>
              <a:rPr lang="en-US" dirty="0" err="1"/>
              <a:t>mepitel</a:t>
            </a:r>
            <a:r>
              <a:rPr lang="en-US" dirty="0"/>
              <a:t>, rotate q 24 hours</a:t>
            </a:r>
          </a:p>
          <a:p>
            <a:r>
              <a:rPr lang="en-US" dirty="0"/>
              <a:t>All babies with NIRS monitoring should have an order placed starting on Feb 1, 2023</a:t>
            </a:r>
          </a:p>
          <a:p>
            <a:r>
              <a:rPr lang="en-US" dirty="0"/>
              <a:t>All babies on NIRS monitoring will need values documented in NIRS flowsheet every 1 hour</a:t>
            </a:r>
          </a:p>
          <a:p>
            <a:r>
              <a:rPr lang="en-US" dirty="0"/>
              <a:t>If abnormal value/alarming x 30 minutes, notify provider</a:t>
            </a:r>
          </a:p>
          <a:p>
            <a:endParaRPr lang="en-US" dirty="0"/>
          </a:p>
          <a:p>
            <a:endParaRPr lang="en-US" dirty="0"/>
          </a:p>
        </p:txBody>
      </p:sp>
    </p:spTree>
    <p:extLst>
      <p:ext uri="{BB962C8B-B14F-4D97-AF65-F5344CB8AC3E}">
        <p14:creationId xmlns:p14="http://schemas.microsoft.com/office/powerpoint/2010/main" val="2670317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03D92-8192-AF4E-24B4-BE92A3E90016}"/>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027D0E82-F4A6-EF1A-8482-A9944403B98B}"/>
              </a:ext>
            </a:extLst>
          </p:cNvPr>
          <p:cNvSpPr>
            <a:spLocks noGrp="1"/>
          </p:cNvSpPr>
          <p:nvPr>
            <p:ph idx="1"/>
          </p:nvPr>
        </p:nvSpPr>
        <p:spPr/>
        <p:txBody>
          <a:bodyPr/>
          <a:lstStyle/>
          <a:p>
            <a:r>
              <a:rPr lang="en-US" dirty="0"/>
              <a:t>Sensor Placement</a:t>
            </a:r>
          </a:p>
          <a:p>
            <a:r>
              <a:rPr lang="en-US" dirty="0"/>
              <a:t>NIRS Monitoring Guideline</a:t>
            </a:r>
          </a:p>
          <a:p>
            <a:pPr lvl="1"/>
            <a:r>
              <a:rPr lang="en-US" dirty="0"/>
              <a:t>What do I need to know? </a:t>
            </a:r>
          </a:p>
          <a:p>
            <a:pPr lvl="1"/>
            <a:r>
              <a:rPr lang="en-US" dirty="0"/>
              <a:t>What do the providers need to know? </a:t>
            </a:r>
          </a:p>
          <a:p>
            <a:r>
              <a:rPr lang="en-US" dirty="0"/>
              <a:t>NIRS and research</a:t>
            </a:r>
          </a:p>
        </p:txBody>
      </p:sp>
    </p:spTree>
    <p:extLst>
      <p:ext uri="{BB962C8B-B14F-4D97-AF65-F5344CB8AC3E}">
        <p14:creationId xmlns:p14="http://schemas.microsoft.com/office/powerpoint/2010/main" val="3331712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15077-1B8E-48D8-0783-990703F27CCD}"/>
              </a:ext>
            </a:extLst>
          </p:cNvPr>
          <p:cNvSpPr>
            <a:spLocks noGrp="1"/>
          </p:cNvSpPr>
          <p:nvPr>
            <p:ph type="title"/>
          </p:nvPr>
        </p:nvSpPr>
        <p:spPr>
          <a:xfrm>
            <a:off x="758952" y="758952"/>
            <a:ext cx="4061404" cy="4754880"/>
          </a:xfrm>
        </p:spPr>
        <p:txBody>
          <a:bodyPr/>
          <a:lstStyle/>
          <a:p>
            <a:r>
              <a:rPr lang="en-US" dirty="0"/>
              <a:t>Introduction</a:t>
            </a:r>
          </a:p>
        </p:txBody>
      </p:sp>
      <p:sp>
        <p:nvSpPr>
          <p:cNvPr id="3" name="Content Placeholder 2">
            <a:extLst>
              <a:ext uri="{FF2B5EF4-FFF2-40B4-BE49-F238E27FC236}">
                <a16:creationId xmlns:a16="http://schemas.microsoft.com/office/drawing/2014/main" id="{DB0A2750-F0B2-F610-6A0A-88B505F5E055}"/>
              </a:ext>
            </a:extLst>
          </p:cNvPr>
          <p:cNvSpPr>
            <a:spLocks noGrp="1"/>
          </p:cNvSpPr>
          <p:nvPr>
            <p:ph idx="1"/>
          </p:nvPr>
        </p:nvSpPr>
        <p:spPr/>
        <p:txBody>
          <a:bodyPr/>
          <a:lstStyle/>
          <a:p>
            <a:r>
              <a:rPr lang="en-US" dirty="0"/>
              <a:t>Clinical Research Coordinator</a:t>
            </a:r>
          </a:p>
          <a:p>
            <a:pPr lvl="1"/>
            <a:r>
              <a:rPr lang="en-US" dirty="0"/>
              <a:t>Working on Dept of OB and Pediatrics Studies</a:t>
            </a:r>
          </a:p>
          <a:p>
            <a:pPr lvl="1"/>
            <a:r>
              <a:rPr lang="en-US" dirty="0"/>
              <a:t>Significant contributor and expert in NIRS studies</a:t>
            </a:r>
          </a:p>
          <a:p>
            <a:pPr lvl="1"/>
            <a:r>
              <a:rPr lang="en-US" dirty="0"/>
              <a:t>Will see her frequently in NICU and Nursery performing consent, checking on research procedures</a:t>
            </a:r>
          </a:p>
          <a:p>
            <a:pPr lvl="1"/>
            <a:r>
              <a:rPr lang="en-US" dirty="0"/>
              <a:t>Can be a resource for NIRS issues/questions</a:t>
            </a:r>
          </a:p>
        </p:txBody>
      </p:sp>
      <p:pic>
        <p:nvPicPr>
          <p:cNvPr id="1026" name="Picture 2" descr="Portrait">
            <a:extLst>
              <a:ext uri="{FF2B5EF4-FFF2-40B4-BE49-F238E27FC236}">
                <a16:creationId xmlns:a16="http://schemas.microsoft.com/office/drawing/2014/main" id="{035BD10E-D4D6-07F1-022E-E697591B2E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784" y="1757363"/>
            <a:ext cx="3439715" cy="45862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A083667-4E3C-A445-77DB-7CABFE775086}"/>
              </a:ext>
            </a:extLst>
          </p:cNvPr>
          <p:cNvSpPr txBox="1"/>
          <p:nvPr/>
        </p:nvSpPr>
        <p:spPr>
          <a:xfrm>
            <a:off x="5696388" y="3727340"/>
            <a:ext cx="6097904" cy="646331"/>
          </a:xfrm>
          <a:prstGeom prst="rect">
            <a:avLst/>
          </a:prstGeom>
          <a:noFill/>
        </p:spPr>
        <p:txBody>
          <a:bodyPr wrap="square">
            <a:spAutoFit/>
          </a:bodyPr>
          <a:lstStyle/>
          <a:p>
            <a:pPr algn="l"/>
            <a:r>
              <a:rPr lang="en-US" sz="1800" b="0" i="0" u="none" strike="noStrike" dirty="0">
                <a:solidFill>
                  <a:srgbClr val="000000"/>
                </a:solidFill>
                <a:effectLst/>
                <a:latin typeface="Calibri" panose="020F0502020204030204" pitchFamily="34" charset="0"/>
              </a:rPr>
              <a:t>Phone number: 608-263-7608</a:t>
            </a:r>
          </a:p>
          <a:p>
            <a:pPr algn="l"/>
            <a:r>
              <a:rPr lang="en-US" sz="1800" b="0" i="0" u="none" strike="noStrike" dirty="0">
                <a:solidFill>
                  <a:srgbClr val="000000"/>
                </a:solidFill>
                <a:effectLst/>
                <a:latin typeface="Calibri" panose="020F0502020204030204" pitchFamily="34" charset="0"/>
              </a:rPr>
              <a:t>Email (if necessary): </a:t>
            </a:r>
            <a:r>
              <a:rPr lang="en-US" sz="1800" b="0" i="0" u="none" strike="noStrike" dirty="0">
                <a:solidFill>
                  <a:srgbClr val="1479F3"/>
                </a:solidFill>
                <a:effectLst/>
                <a:latin typeface="Calibri" panose="020F0502020204030204" pitchFamily="34" charset="0"/>
                <a:hlinkClick r:id="rId3" tooltip="mailto:snschwingle@wisc.edu"/>
              </a:rPr>
              <a:t>snschwingle@wisc.edu</a:t>
            </a:r>
            <a:endParaRPr lang="en-US" sz="1800" b="0" i="0" u="none" strike="noStrike"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958121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BC078-FB0E-EDA8-F730-5C798252A82B}"/>
              </a:ext>
            </a:extLst>
          </p:cNvPr>
          <p:cNvSpPr>
            <a:spLocks noGrp="1"/>
          </p:cNvSpPr>
          <p:nvPr>
            <p:ph type="title"/>
          </p:nvPr>
        </p:nvSpPr>
        <p:spPr/>
        <p:txBody>
          <a:bodyPr/>
          <a:lstStyle/>
          <a:p>
            <a:r>
              <a:rPr lang="en-US" dirty="0"/>
              <a:t>Sensor Placement</a:t>
            </a:r>
          </a:p>
        </p:txBody>
      </p:sp>
      <p:sp>
        <p:nvSpPr>
          <p:cNvPr id="3" name="Content Placeholder 2">
            <a:extLst>
              <a:ext uri="{FF2B5EF4-FFF2-40B4-BE49-F238E27FC236}">
                <a16:creationId xmlns:a16="http://schemas.microsoft.com/office/drawing/2014/main" id="{99E60259-8F94-A697-1BA5-27C78522B65E}"/>
              </a:ext>
            </a:extLst>
          </p:cNvPr>
          <p:cNvSpPr>
            <a:spLocks noGrp="1"/>
          </p:cNvSpPr>
          <p:nvPr>
            <p:ph idx="1"/>
          </p:nvPr>
        </p:nvSpPr>
        <p:spPr>
          <a:xfrm>
            <a:off x="5456111" y="758952"/>
            <a:ext cx="6245352" cy="4754880"/>
          </a:xfrm>
        </p:spPr>
        <p:txBody>
          <a:bodyPr/>
          <a:lstStyle/>
          <a:p>
            <a:r>
              <a:rPr lang="en-US" dirty="0"/>
              <a:t>Renal</a:t>
            </a:r>
          </a:p>
          <a:p>
            <a:pPr marL="525780" lvl="1" indent="-342900">
              <a:buAutoNum type="arabicPeriod"/>
            </a:pPr>
            <a:r>
              <a:rPr lang="en-US" dirty="0"/>
              <a:t>Above the iliac crest and below the last rib in the soft tissue space. </a:t>
            </a:r>
          </a:p>
          <a:p>
            <a:pPr marL="525780" lvl="1" indent="-342900">
              <a:buAutoNum type="arabicPeriod"/>
            </a:pPr>
            <a:r>
              <a:rPr lang="en-US" dirty="0"/>
              <a:t>Horizontally placed with light emitting tip closest to the spine but not over the bone. If the light emitting tip is placed on the anterior abdomen or side, it will read intestinal oxygenation.</a:t>
            </a:r>
          </a:p>
          <a:p>
            <a:pPr lvl="2" indent="0">
              <a:buNone/>
            </a:pPr>
            <a:endParaRPr lang="en-US" dirty="0"/>
          </a:p>
        </p:txBody>
      </p:sp>
      <p:pic>
        <p:nvPicPr>
          <p:cNvPr id="2050" name="Picture 2" descr="INVOS™ Cerebral/Somatic Oximetry Infant-Neonatal Sensors | Medtronic">
            <a:extLst>
              <a:ext uri="{FF2B5EF4-FFF2-40B4-BE49-F238E27FC236}">
                <a16:creationId xmlns:a16="http://schemas.microsoft.com/office/drawing/2014/main" id="{DED73A94-B036-51CE-C2A3-710B286F3B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363" y="280035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08A6153-3AC5-F2D4-7BFF-0E4F0C2ADE7F}"/>
              </a:ext>
            </a:extLst>
          </p:cNvPr>
          <p:cNvPicPr>
            <a:picLocks noChangeAspect="1"/>
          </p:cNvPicPr>
          <p:nvPr/>
        </p:nvPicPr>
        <p:blipFill rotWithShape="1">
          <a:blip r:embed="rId3"/>
          <a:srcRect l="17164" t="16127" r="15345" b="25"/>
          <a:stretch/>
        </p:blipFill>
        <p:spPr bwMode="auto">
          <a:xfrm>
            <a:off x="9246298" y="3364678"/>
            <a:ext cx="1772932" cy="2734370"/>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88235F0B-FEFB-F838-544A-F25B6BCAB90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052025" y="3706173"/>
            <a:ext cx="2734370" cy="2051381"/>
          </a:xfrm>
          <a:prstGeom prst="rect">
            <a:avLst/>
          </a:prstGeom>
          <a:noFill/>
          <a:ln>
            <a:noFill/>
          </a:ln>
        </p:spPr>
      </p:pic>
    </p:spTree>
    <p:extLst>
      <p:ext uri="{BB962C8B-B14F-4D97-AF65-F5344CB8AC3E}">
        <p14:creationId xmlns:p14="http://schemas.microsoft.com/office/powerpoint/2010/main" val="4037201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BC078-FB0E-EDA8-F730-5C798252A82B}"/>
              </a:ext>
            </a:extLst>
          </p:cNvPr>
          <p:cNvSpPr>
            <a:spLocks noGrp="1"/>
          </p:cNvSpPr>
          <p:nvPr>
            <p:ph type="title"/>
          </p:nvPr>
        </p:nvSpPr>
        <p:spPr/>
        <p:txBody>
          <a:bodyPr/>
          <a:lstStyle/>
          <a:p>
            <a:r>
              <a:rPr lang="en-US" dirty="0"/>
              <a:t>Sensor Placement</a:t>
            </a:r>
          </a:p>
        </p:txBody>
      </p:sp>
      <p:sp>
        <p:nvSpPr>
          <p:cNvPr id="3" name="Content Placeholder 2">
            <a:extLst>
              <a:ext uri="{FF2B5EF4-FFF2-40B4-BE49-F238E27FC236}">
                <a16:creationId xmlns:a16="http://schemas.microsoft.com/office/drawing/2014/main" id="{99E60259-8F94-A697-1BA5-27C78522B65E}"/>
              </a:ext>
            </a:extLst>
          </p:cNvPr>
          <p:cNvSpPr>
            <a:spLocks noGrp="1"/>
          </p:cNvSpPr>
          <p:nvPr>
            <p:ph idx="1"/>
          </p:nvPr>
        </p:nvSpPr>
        <p:spPr>
          <a:xfrm>
            <a:off x="5456110" y="351472"/>
            <a:ext cx="6245352" cy="4754880"/>
          </a:xfrm>
        </p:spPr>
        <p:txBody>
          <a:bodyPr/>
          <a:lstStyle/>
          <a:p>
            <a:r>
              <a:rPr lang="en-US" dirty="0"/>
              <a:t>Cerebral</a:t>
            </a:r>
          </a:p>
          <a:p>
            <a:pPr marL="525780" lvl="1" indent="-342900">
              <a:buAutoNum type="arabicPeriod"/>
            </a:pPr>
            <a:r>
              <a:rPr lang="en-US" dirty="0"/>
              <a:t>Above the eyebrow and below the hairline. Ideally either right or left of midline. </a:t>
            </a:r>
          </a:p>
          <a:p>
            <a:pPr marL="525780" lvl="1" indent="-342900">
              <a:buAutoNum type="arabicPeriod"/>
            </a:pPr>
            <a:r>
              <a:rPr lang="en-US" dirty="0"/>
              <a:t>For babies on CPAP – the sensor cannot go directly below the foam – the pressure from the foam could cause skin injury! Consider the following placement:</a:t>
            </a:r>
          </a:p>
          <a:p>
            <a:pPr lvl="3"/>
            <a:r>
              <a:rPr lang="en-US" dirty="0"/>
              <a:t>	- Below the foam and above the eyebrow</a:t>
            </a:r>
          </a:p>
          <a:p>
            <a:pPr lvl="3"/>
            <a:r>
              <a:rPr lang="en-US" dirty="0"/>
              <a:t>	- Above the foam on top of the hair </a:t>
            </a:r>
          </a:p>
        </p:txBody>
      </p:sp>
      <p:pic>
        <p:nvPicPr>
          <p:cNvPr id="8" name="Picture 7">
            <a:extLst>
              <a:ext uri="{FF2B5EF4-FFF2-40B4-BE49-F238E27FC236}">
                <a16:creationId xmlns:a16="http://schemas.microsoft.com/office/drawing/2014/main" id="{0C5393F9-E4CD-8AD5-E723-2AD19BF0C6F1}"/>
              </a:ext>
            </a:extLst>
          </p:cNvPr>
          <p:cNvPicPr>
            <a:picLocks noChangeAspect="1"/>
          </p:cNvPicPr>
          <p:nvPr/>
        </p:nvPicPr>
        <p:blipFill rotWithShape="1">
          <a:blip r:embed="rId2"/>
          <a:srcRect l="24479" t="15418" r="27396" b="19583"/>
          <a:stretch/>
        </p:blipFill>
        <p:spPr>
          <a:xfrm>
            <a:off x="976312" y="2728912"/>
            <a:ext cx="3117056" cy="3157537"/>
          </a:xfrm>
          <a:prstGeom prst="rect">
            <a:avLst/>
          </a:prstGeom>
        </p:spPr>
      </p:pic>
      <p:pic>
        <p:nvPicPr>
          <p:cNvPr id="10" name="Picture 9" descr="Diagram&#10;&#10;Description automatically generated with low confidence">
            <a:extLst>
              <a:ext uri="{FF2B5EF4-FFF2-40B4-BE49-F238E27FC236}">
                <a16:creationId xmlns:a16="http://schemas.microsoft.com/office/drawing/2014/main" id="{2DE33C9E-9D3C-EF17-99F1-1D1A70C8B974}"/>
              </a:ext>
            </a:extLst>
          </p:cNvPr>
          <p:cNvPicPr>
            <a:picLocks noChangeAspect="1"/>
          </p:cNvPicPr>
          <p:nvPr/>
        </p:nvPicPr>
        <p:blipFill>
          <a:blip r:embed="rId3"/>
          <a:stretch>
            <a:fillRect/>
          </a:stretch>
        </p:blipFill>
        <p:spPr>
          <a:xfrm>
            <a:off x="5719935" y="3291398"/>
            <a:ext cx="5713113" cy="3323714"/>
          </a:xfrm>
          <a:prstGeom prst="rect">
            <a:avLst/>
          </a:prstGeom>
        </p:spPr>
      </p:pic>
    </p:spTree>
    <p:extLst>
      <p:ext uri="{BB962C8B-B14F-4D97-AF65-F5344CB8AC3E}">
        <p14:creationId xmlns:p14="http://schemas.microsoft.com/office/powerpoint/2010/main" val="3382327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3F042-A5AA-078F-2E74-80F9A89C8415}"/>
              </a:ext>
            </a:extLst>
          </p:cNvPr>
          <p:cNvSpPr>
            <a:spLocks noGrp="1"/>
          </p:cNvSpPr>
          <p:nvPr>
            <p:ph type="title"/>
          </p:nvPr>
        </p:nvSpPr>
        <p:spPr/>
        <p:txBody>
          <a:bodyPr/>
          <a:lstStyle/>
          <a:p>
            <a:r>
              <a:rPr lang="en-US" dirty="0"/>
              <a:t>NIRS Monitoring Guideline</a:t>
            </a:r>
          </a:p>
        </p:txBody>
      </p:sp>
      <p:sp>
        <p:nvSpPr>
          <p:cNvPr id="3" name="Content Placeholder 2">
            <a:extLst>
              <a:ext uri="{FF2B5EF4-FFF2-40B4-BE49-F238E27FC236}">
                <a16:creationId xmlns:a16="http://schemas.microsoft.com/office/drawing/2014/main" id="{EC0B476C-0500-06AD-797C-34E72A15A674}"/>
              </a:ext>
            </a:extLst>
          </p:cNvPr>
          <p:cNvSpPr>
            <a:spLocks noGrp="1"/>
          </p:cNvSpPr>
          <p:nvPr>
            <p:ph idx="1"/>
          </p:nvPr>
        </p:nvSpPr>
        <p:spPr/>
        <p:txBody>
          <a:bodyPr>
            <a:normAutofit fontScale="85000" lnSpcReduction="10000"/>
          </a:bodyPr>
          <a:lstStyle/>
          <a:p>
            <a:r>
              <a:rPr lang="en-US" dirty="0"/>
              <a:t>Approved by Guidelines committee in October of 2022 for both Meriter and AFCH NICU</a:t>
            </a:r>
          </a:p>
          <a:p>
            <a:r>
              <a:rPr lang="en-US" dirty="0"/>
              <a:t>Begin standard monitoring in a subset of the babies we care for to improve outcomes</a:t>
            </a:r>
          </a:p>
          <a:p>
            <a:r>
              <a:rPr lang="en-US" dirty="0"/>
              <a:t>Provider ask</a:t>
            </a:r>
          </a:p>
          <a:p>
            <a:pPr marL="468630" lvl="1" indent="-285750">
              <a:buFontTx/>
              <a:buChar char="-"/>
            </a:pPr>
            <a:r>
              <a:rPr lang="en-US" dirty="0"/>
              <a:t>Requires specific Epic order for qualifying babies</a:t>
            </a:r>
          </a:p>
          <a:p>
            <a:pPr marL="468630" lvl="1" indent="-285750">
              <a:buFontTx/>
              <a:buChar char="-"/>
            </a:pPr>
            <a:r>
              <a:rPr lang="en-US" dirty="0"/>
              <a:t>Requires following algorithm for values outside of normal range</a:t>
            </a:r>
          </a:p>
          <a:p>
            <a:r>
              <a:rPr lang="en-US" dirty="0"/>
              <a:t>Nursing ask</a:t>
            </a:r>
          </a:p>
          <a:p>
            <a:pPr marL="468630" lvl="1" indent="-285750">
              <a:buFontTx/>
              <a:buChar char="-"/>
            </a:pPr>
            <a:r>
              <a:rPr lang="en-US" dirty="0"/>
              <a:t>Application of sensors in babies with an order</a:t>
            </a:r>
          </a:p>
          <a:p>
            <a:pPr marL="468630" lvl="1" indent="-285750">
              <a:buFontTx/>
              <a:buChar char="-"/>
            </a:pPr>
            <a:r>
              <a:rPr lang="en-US" dirty="0"/>
              <a:t>Troubleshooting and notifying providers when a value is alarming </a:t>
            </a:r>
          </a:p>
          <a:p>
            <a:pPr marL="468630" lvl="1" indent="-285750">
              <a:buFontTx/>
              <a:buChar char="-"/>
            </a:pPr>
            <a:r>
              <a:rPr lang="en-US" dirty="0"/>
              <a:t>       Laminated card will be on the machine! </a:t>
            </a:r>
          </a:p>
          <a:p>
            <a:pPr marL="468630" lvl="1" indent="-285750">
              <a:buFontTx/>
              <a:buChar char="-"/>
            </a:pPr>
            <a:r>
              <a:rPr lang="en-US" dirty="0"/>
              <a:t>Documentation of NIRS value in chart every 1 hour</a:t>
            </a:r>
          </a:p>
          <a:p>
            <a:pPr marL="468630" lvl="1" indent="-285750">
              <a:buFontTx/>
              <a:buChar char="-"/>
            </a:pPr>
            <a:r>
              <a:rPr lang="en-US" dirty="0"/>
              <a:t>       Working to have this automatically go into Epic</a:t>
            </a:r>
          </a:p>
          <a:p>
            <a:pPr marL="468630" lvl="1" indent="-285750">
              <a:buFontTx/>
              <a:buChar char="-"/>
            </a:pPr>
            <a:endParaRPr lang="en-US" dirty="0"/>
          </a:p>
        </p:txBody>
      </p:sp>
    </p:spTree>
    <p:extLst>
      <p:ext uri="{BB962C8B-B14F-4D97-AF65-F5344CB8AC3E}">
        <p14:creationId xmlns:p14="http://schemas.microsoft.com/office/powerpoint/2010/main" val="2234958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able&#10;&#10;Description automatically generated">
            <a:extLst>
              <a:ext uri="{FF2B5EF4-FFF2-40B4-BE49-F238E27FC236}">
                <a16:creationId xmlns:a16="http://schemas.microsoft.com/office/drawing/2014/main" id="{C524E86C-D180-64DD-46C0-9D9F00D38360}"/>
              </a:ext>
            </a:extLst>
          </p:cNvPr>
          <p:cNvPicPr>
            <a:picLocks noGrp="1" noChangeAspect="1"/>
          </p:cNvPicPr>
          <p:nvPr>
            <p:ph idx="1"/>
          </p:nvPr>
        </p:nvPicPr>
        <p:blipFill>
          <a:blip r:embed="rId2"/>
          <a:stretch>
            <a:fillRect/>
          </a:stretch>
        </p:blipFill>
        <p:spPr>
          <a:xfrm>
            <a:off x="625021" y="442911"/>
            <a:ext cx="10515600" cy="5762419"/>
          </a:xfrm>
        </p:spPr>
      </p:pic>
    </p:spTree>
    <p:extLst>
      <p:ext uri="{BB962C8B-B14F-4D97-AF65-F5344CB8AC3E}">
        <p14:creationId xmlns:p14="http://schemas.microsoft.com/office/powerpoint/2010/main" val="3230759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18FC0C70-26E8-E232-AAD1-15051EE93A3D}"/>
              </a:ext>
            </a:extLst>
          </p:cNvPr>
          <p:cNvPicPr>
            <a:picLocks noChangeAspect="1"/>
          </p:cNvPicPr>
          <p:nvPr/>
        </p:nvPicPr>
        <p:blipFill>
          <a:blip r:embed="rId2"/>
          <a:stretch>
            <a:fillRect/>
          </a:stretch>
        </p:blipFill>
        <p:spPr>
          <a:xfrm>
            <a:off x="418718" y="371476"/>
            <a:ext cx="10382632" cy="5872528"/>
          </a:xfrm>
          <a:prstGeom prst="rect">
            <a:avLst/>
          </a:prstGeom>
        </p:spPr>
      </p:pic>
    </p:spTree>
    <p:extLst>
      <p:ext uri="{BB962C8B-B14F-4D97-AF65-F5344CB8AC3E}">
        <p14:creationId xmlns:p14="http://schemas.microsoft.com/office/powerpoint/2010/main" val="3369969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E2636459-7823-DCDD-212A-357C79BAC9CA}"/>
              </a:ext>
            </a:extLst>
          </p:cNvPr>
          <p:cNvPicPr>
            <a:picLocks noChangeAspect="1"/>
          </p:cNvPicPr>
          <p:nvPr/>
        </p:nvPicPr>
        <p:blipFill>
          <a:blip r:embed="rId2"/>
          <a:stretch>
            <a:fillRect/>
          </a:stretch>
        </p:blipFill>
        <p:spPr>
          <a:xfrm>
            <a:off x="52527" y="528638"/>
            <a:ext cx="12139473" cy="4732337"/>
          </a:xfrm>
          <a:prstGeom prst="rect">
            <a:avLst/>
          </a:prstGeom>
        </p:spPr>
      </p:pic>
    </p:spTree>
    <p:extLst>
      <p:ext uri="{BB962C8B-B14F-4D97-AF65-F5344CB8AC3E}">
        <p14:creationId xmlns:p14="http://schemas.microsoft.com/office/powerpoint/2010/main" val="2384415141"/>
      </p:ext>
    </p:extLst>
  </p:cSld>
  <p:clrMapOvr>
    <a:masterClrMapping/>
  </p:clrMapOvr>
</p:sld>
</file>

<file path=ppt/theme/theme1.xml><?xml version="1.0" encoding="utf-8"?>
<a:theme xmlns:a="http://schemas.openxmlformats.org/drawingml/2006/main" name="HeadlinesVTI">
  <a:themeElements>
    <a:clrScheme name="AnalogousFromDarkSeedLeftStep">
      <a:dk1>
        <a:srgbClr val="000000"/>
      </a:dk1>
      <a:lt1>
        <a:srgbClr val="FFFFFF"/>
      </a:lt1>
      <a:dk2>
        <a:srgbClr val="1B2830"/>
      </a:dk2>
      <a:lt2>
        <a:srgbClr val="F1F3F0"/>
      </a:lt2>
      <a:accent1>
        <a:srgbClr val="A629E7"/>
      </a:accent1>
      <a:accent2>
        <a:srgbClr val="592FD9"/>
      </a:accent2>
      <a:accent3>
        <a:srgbClr val="294AE7"/>
      </a:accent3>
      <a:accent4>
        <a:srgbClr val="1787D5"/>
      </a:accent4>
      <a:accent5>
        <a:srgbClr val="22BFBE"/>
      </a:accent5>
      <a:accent6>
        <a:srgbClr val="16C67B"/>
      </a:accent6>
      <a:hlink>
        <a:srgbClr val="3897A9"/>
      </a:hlink>
      <a:folHlink>
        <a:srgbClr val="7F7F7F"/>
      </a:folHlink>
    </a:clrScheme>
    <a:fontScheme name="Custom 211">
      <a:majorFont>
        <a:latin typeface="Sitka Banner"/>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8000"/>
            <a:satMod val="170000"/>
          </a:schemeClr>
        </a:solidFill>
        <a:gradFill rotWithShape="1">
          <a:gsLst>
            <a:gs pos="0">
              <a:schemeClr val="phClr">
                <a:tint val="93000"/>
                <a:satMod val="16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VTI" id="{66EB4A02-0C0F-47F1-9F48-4E6882B9F967}" vid="{F3552358-4452-4FDA-9568-4F5DA32F7A60}"/>
    </a:ext>
  </a:extLst>
</a:theme>
</file>

<file path=docProps/app.xml><?xml version="1.0" encoding="utf-8"?>
<Properties xmlns="http://schemas.openxmlformats.org/officeDocument/2006/extended-properties" xmlns:vt="http://schemas.openxmlformats.org/officeDocument/2006/docPropsVTypes">
  <TotalTime>40</TotalTime>
  <Words>497</Words>
  <Application>Microsoft Macintosh PowerPoint</Application>
  <PresentationFormat>Widescreen</PresentationFormat>
  <Paragraphs>58</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Avenir Next LT Pro</vt:lpstr>
      <vt:lpstr>Calibri</vt:lpstr>
      <vt:lpstr>Sitka Banner</vt:lpstr>
      <vt:lpstr>HeadlinesVTI</vt:lpstr>
      <vt:lpstr>NIRS Monitoring in the NICU: 2023 Updates &amp; Education</vt:lpstr>
      <vt:lpstr>Outline</vt:lpstr>
      <vt:lpstr>Introduction</vt:lpstr>
      <vt:lpstr>Sensor Placement</vt:lpstr>
      <vt:lpstr>Sensor Placement</vt:lpstr>
      <vt:lpstr>NIRS Monitoring Guideline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 and NIRS</vt:lpstr>
      <vt:lpstr>Take Home Points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NIRS Monitoring in the NICU: 2023 Updates &amp; Education</dc:title>
  <dc:creator>MATTHEW HARER</dc:creator>
  <cp:lastModifiedBy>MATTHEW HARER</cp:lastModifiedBy>
  <cp:revision>3</cp:revision>
  <dcterms:created xsi:type="dcterms:W3CDTF">2023-01-10T15:32:53Z</dcterms:created>
  <dcterms:modified xsi:type="dcterms:W3CDTF">2023-01-10T18:54:59Z</dcterms:modified>
</cp:coreProperties>
</file>