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F0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4"/>
    <p:restoredTop sz="94677"/>
  </p:normalViewPr>
  <p:slideViewPr>
    <p:cSldViewPr snapToGrid="0" snapToObjects="1">
      <p:cViewPr varScale="1">
        <p:scale>
          <a:sx n="89" d="100"/>
          <a:sy n="89" d="100"/>
        </p:scale>
        <p:origin x="3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BE082-F174-154C-8EEA-E6BBB32B0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C00745-2055-3143-AE10-9F397963DF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61299-7FEC-3E4D-B157-952BED62F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550E6-D12F-C345-90E4-25861F39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C1870-D272-6249-8CEA-8DDDE8D6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6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F85BE-9D97-4443-A2E6-ED226B210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E63CBF-8B42-0449-8640-B8CC03E31B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AD307-0AD8-504A-B2B7-0C29CBAC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C6DAC-DA89-D845-94AE-94D948673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B54A7-B17E-4349-89A7-4F80CD7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05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BE4B2D-7B8A-ED44-BA27-162F7969E5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0AB5F-A6C6-E045-97C2-67D0B8A7C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4E3F6-60F2-9A4D-991C-2246220AD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02067-4F21-E74A-AD04-0BF09F88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E66FF-4964-AC4B-A8F2-CA569A775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19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24085-B9A2-2747-9D70-CC4ABD033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F7065-3FBD-5141-8FB5-78491B6EF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ACE5D-739E-7F4F-84EE-C21F3F986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DBAB4-BD4A-394B-B470-C50812ED1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CD34F-AA71-3C4C-852D-426CFFF1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ADE04-55B6-9B4D-8857-3FFD6472A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017A76-EC98-6441-9C3F-6674E8BE0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393BD-7A6B-F446-BBE2-055A0F09E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7298B-F04D-F84D-BC48-AE9760AD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2C443-618B-3B42-BD32-DBC6F4E44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3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05E43-924D-DD42-96D0-DF6DC40A2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BA2BB-FABB-5742-BD70-3DFBC6E6F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11208B-1C99-9F4E-93D4-969E26CB2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E628A-2AEE-5140-A73D-950A0D32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7C06D-5A9D-CD43-B72A-CC160B6B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93C60-CEE7-BE44-9601-1BE270AA4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1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F9BF4-48A3-4A44-9B73-776A55F59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C4788-1AC5-7D4D-9EE7-11553E2E6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F36DF-6352-8344-A804-50D8BF1D3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89E04F-5B71-ED42-8121-4B121934B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249B9-C6D3-D642-9A98-DC35192272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A535F9-BE9D-3E4C-B8DE-4931B400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27B072-A684-F24D-B22D-3485A125F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462235-C757-6242-A431-2262CD83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90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FD721-DAF5-7B44-B7DF-8F3FF9988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07181-CEF5-7640-90B8-8BAFF5476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BD681D-7860-7143-94B3-873DE7722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25C2B-7373-5A46-9E99-C9A8FF5A2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7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B8E727-1B5C-8749-8EE0-DACF3CDED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B7D9C0-8B5D-B249-A2B3-AB03E0493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AB439-099A-3B43-BCFD-1CEC01C2D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5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CC529-82E3-6242-8773-B47F873A5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F843F-D2E5-3942-98D6-6119A7EA3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46764-A492-2D43-A2E4-A3EE327D3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7B361-B830-8A4F-9118-AF91725A5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46135-A929-674E-97C1-214DD651A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BA0F6-2B1C-3146-A949-65A0AC7D8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20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9F68F-4F24-114E-A8D0-DC42A5D1E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A28E77-41FC-9247-95FC-5E63A18928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364016-BFC9-9E48-95C9-B274EA3B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5FF76-715A-7E4D-BEFE-D04E0D29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BA855-9E95-0A49-89ED-041426D89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AE210-08F3-4C46-A839-00C48C94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0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AD0D7E-55EA-6845-B539-BD30563DA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6AFA4-F6D7-274C-A810-9F1B6E7C5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FA6F7-BC24-3D4B-9811-C704B9C86A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A1EF5-6F47-6F4E-8C11-64F8DC1BE48A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9154B-3887-5B40-A9DE-47D73B93DC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CAD4E2-919C-E546-B561-28BB2EE65A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76BC5-CBC2-EC45-8FE8-6715CF34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2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57ABB6E-D661-E24D-8749-47D95EC722F1}"/>
              </a:ext>
            </a:extLst>
          </p:cNvPr>
          <p:cNvSpPr>
            <a:spLocks noGrp="1"/>
          </p:cNvSpPr>
          <p:nvPr/>
        </p:nvSpPr>
        <p:spPr>
          <a:xfrm>
            <a:off x="791834" y="1043886"/>
            <a:ext cx="3857421" cy="17083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</a:rPr>
              <a:t>Transitioning Home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from the NICU with a </a:t>
            </a:r>
          </a:p>
          <a:p>
            <a:pPr algn="ctr"/>
            <a:r>
              <a:rPr lang="en-US" sz="3200" b="1" dirty="0">
                <a:solidFill>
                  <a:schemeClr val="tx1"/>
                </a:solidFill>
              </a:rPr>
              <a:t>Bridled NG Tube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B93086-854C-F541-8962-ABA41038E7DE}"/>
              </a:ext>
            </a:extLst>
          </p:cNvPr>
          <p:cNvSpPr txBox="1"/>
          <p:nvPr/>
        </p:nvSpPr>
        <p:spPr>
          <a:xfrm>
            <a:off x="5636346" y="1636743"/>
            <a:ext cx="4167556" cy="8925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Provider Consensus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000" dirty="0"/>
              <a:t>Speech Language Path. (SLP)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000" dirty="0"/>
              <a:t>Peds General Surgery, Peds Plastic Surgery, other sub-specialists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000" dirty="0"/>
              <a:t>Case Management / SW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1000" b="1" dirty="0"/>
              <a:t>Consult Peds GI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7F3F18-E37E-0246-A077-13137F1B128B}"/>
              </a:ext>
            </a:extLst>
          </p:cNvPr>
          <p:cNvSpPr txBox="1"/>
          <p:nvPr/>
        </p:nvSpPr>
        <p:spPr>
          <a:xfrm>
            <a:off x="5090426" y="111426"/>
            <a:ext cx="4383120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Bridle Candidate?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000" u="sng" dirty="0"/>
              <a:t>&gt;</a:t>
            </a:r>
            <a:r>
              <a:rPr lang="en-US" sz="1000" dirty="0"/>
              <a:t> 40 </a:t>
            </a:r>
            <a:r>
              <a:rPr lang="en-US" sz="1000" dirty="0" err="1"/>
              <a:t>wks</a:t>
            </a:r>
            <a:r>
              <a:rPr lang="en-US" sz="1000" dirty="0"/>
              <a:t> PMA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000" dirty="0"/>
              <a:t>RA or 1/8-1/4 LPM 100% nasal cannula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000" u="sng" dirty="0"/>
              <a:t>&gt;</a:t>
            </a:r>
            <a:r>
              <a:rPr lang="en-US" sz="1000" dirty="0"/>
              <a:t> 40-50% PO for 5-7 days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000" dirty="0"/>
              <a:t>Anticipate gavage needs </a:t>
            </a:r>
            <a:r>
              <a:rPr lang="en-US" sz="1000" u="sng" dirty="0"/>
              <a:t>&gt;</a:t>
            </a:r>
            <a:r>
              <a:rPr lang="en-US" sz="1000" dirty="0"/>
              <a:t> 2 </a:t>
            </a:r>
            <a:r>
              <a:rPr lang="en-US" sz="1000" dirty="0" err="1"/>
              <a:t>wks</a:t>
            </a:r>
            <a:r>
              <a:rPr lang="en-US" sz="1000" dirty="0"/>
              <a:t> &amp; </a:t>
            </a:r>
            <a:r>
              <a:rPr lang="en-US" sz="1000" u="sng" dirty="0"/>
              <a:t>&lt;</a:t>
            </a:r>
            <a:r>
              <a:rPr lang="en-US" sz="1000" dirty="0"/>
              <a:t> 4 </a:t>
            </a:r>
            <a:r>
              <a:rPr lang="en-US" sz="1000" dirty="0" err="1"/>
              <a:t>mo</a:t>
            </a:r>
            <a:endParaRPr lang="en-US" sz="1000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sz="1000" dirty="0"/>
              <a:t>AFCH follow-up possible (If Dean Insurance, check if UW GI approved for outpatient; not always guaranteed. Not a bridle candidate if denied)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A90526-3C15-4A4D-8FCC-997505B37EB7}"/>
              </a:ext>
            </a:extLst>
          </p:cNvPr>
          <p:cNvSpPr txBox="1"/>
          <p:nvPr/>
        </p:nvSpPr>
        <p:spPr>
          <a:xfrm>
            <a:off x="5636346" y="2799428"/>
            <a:ext cx="5584101" cy="212365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Propose to Family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en-US" sz="1000" dirty="0"/>
              <a:t>Intended to be temporary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en-US" sz="1000" dirty="0"/>
              <a:t>Review benefits: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n-US" sz="1000" dirty="0"/>
              <a:t>Up to 73% reduction in NG pull-outs (less ED &amp; office visits, less X-rays, less chance of feeding milk out of the stomach.</a:t>
            </a:r>
            <a:r>
              <a:rPr lang="en-US" sz="1000" dirty="0">
                <a:sym typeface="Wingdings" pitchFamily="2" charset="2"/>
              </a:rPr>
              <a:t> More time at home w/ your baby &amp; more piece of mind).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en-US" sz="1000" dirty="0"/>
              <a:t>Review risks:</a:t>
            </a:r>
          </a:p>
          <a:p>
            <a:pPr marL="685800" lvl="1" indent="-228600">
              <a:buFont typeface="+mj-lt"/>
              <a:buAutoNum type="arabicParenR"/>
            </a:pPr>
            <a:r>
              <a:rPr lang="en-US" sz="1000" dirty="0"/>
              <a:t>Nosebleed during placement – minimize w/ spray to constrict blood vessels in nostrils</a:t>
            </a:r>
          </a:p>
          <a:p>
            <a:pPr marL="685800" lvl="1" indent="-228600">
              <a:buFont typeface="+mj-lt"/>
              <a:buAutoNum type="arabicParenR"/>
            </a:pPr>
            <a:r>
              <a:rPr lang="en-US" sz="1000" dirty="0"/>
              <a:t>Internal anatomy may prevent placement (don’t know until try)</a:t>
            </a:r>
          </a:p>
          <a:p>
            <a:pPr marL="685800" lvl="1" indent="-228600">
              <a:buFont typeface="+mj-lt"/>
              <a:buAutoNum type="arabicParenR"/>
            </a:pPr>
            <a:r>
              <a:rPr lang="en-US" sz="1000" dirty="0"/>
              <a:t>Discomfort, congestion, or skin irritation may require bridle removal</a:t>
            </a:r>
          </a:p>
          <a:p>
            <a:pPr marL="685800" lvl="1" indent="-228600">
              <a:buFont typeface="+mj-lt"/>
              <a:buAutoNum type="arabicParenR"/>
            </a:pPr>
            <a:r>
              <a:rPr lang="en-US" sz="1000" dirty="0"/>
              <a:t>Possible nasal septal damage – minimize w/ Aquaphor, </a:t>
            </a:r>
            <a:r>
              <a:rPr lang="en-US" sz="1000" dirty="0" err="1"/>
              <a:t>Duoderm</a:t>
            </a:r>
            <a:r>
              <a:rPr lang="en-US" sz="1000" dirty="0"/>
              <a:t>, &amp; saline nasal spray</a:t>
            </a:r>
          </a:p>
          <a:p>
            <a:pPr marL="685800" lvl="1" indent="-228600">
              <a:buFont typeface="+mj-lt"/>
              <a:buAutoNum type="arabicParenR"/>
            </a:pPr>
            <a:r>
              <a:rPr lang="en-US" sz="1000" dirty="0"/>
              <a:t>More difficult to fit with nasal cannula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en-US" sz="1000" dirty="0"/>
              <a:t>Requires close follow-up with multiple appointments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en-US" sz="1000" dirty="0"/>
              <a:t>May still require G tube if PO intake decreases or still need NG &gt; 4 </a:t>
            </a:r>
            <a:r>
              <a:rPr lang="en-US" sz="1000" dirty="0" err="1"/>
              <a:t>mo</a:t>
            </a:r>
            <a:endParaRPr lang="en-US" sz="10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9A1A649-1866-4B44-969E-BF6A03BCBDE5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7281986" y="1311755"/>
            <a:ext cx="1" cy="3249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1">
            <a:extLst>
              <a:ext uri="{FF2B5EF4-FFF2-40B4-BE49-F238E27FC236}">
                <a16:creationId xmlns:a16="http://schemas.microsoft.com/office/drawing/2014/main" id="{E5703653-08B5-994C-B00C-D46DBB447FD0}"/>
              </a:ext>
            </a:extLst>
          </p:cNvPr>
          <p:cNvSpPr txBox="1"/>
          <p:nvPr/>
        </p:nvSpPr>
        <p:spPr>
          <a:xfrm>
            <a:off x="9501307" y="673618"/>
            <a:ext cx="5226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/>
              <a:t>NO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087817AB-52F9-DB4B-A74E-EFE74230B23D}"/>
              </a:ext>
            </a:extLst>
          </p:cNvPr>
          <p:cNvSpPr txBox="1"/>
          <p:nvPr/>
        </p:nvSpPr>
        <p:spPr>
          <a:xfrm>
            <a:off x="9925390" y="577389"/>
            <a:ext cx="1921566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Continue Hospitalization </a:t>
            </a:r>
          </a:p>
          <a:p>
            <a:pPr algn="ctr"/>
            <a:r>
              <a:rPr lang="en-US" sz="1200" b="1" dirty="0"/>
              <a:t>or </a:t>
            </a:r>
          </a:p>
          <a:p>
            <a:pPr algn="ctr"/>
            <a:r>
              <a:rPr lang="en-US" sz="1200" b="1" dirty="0"/>
              <a:t>consider G-tube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66B23D19-4B21-7F4F-8E7A-444703231FDD}"/>
              </a:ext>
            </a:extLst>
          </p:cNvPr>
          <p:cNvSpPr txBox="1"/>
          <p:nvPr/>
        </p:nvSpPr>
        <p:spPr>
          <a:xfrm>
            <a:off x="7410367" y="1353180"/>
            <a:ext cx="636105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/>
              <a:t>YES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035E0C5-0C4D-3445-B0E2-D262EDC530D3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9803902" y="2083019"/>
            <a:ext cx="19229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5">
            <a:extLst>
              <a:ext uri="{FF2B5EF4-FFF2-40B4-BE49-F238E27FC236}">
                <a16:creationId xmlns:a16="http://schemas.microsoft.com/office/drawing/2014/main" id="{1BF7C047-68D1-4C42-9A08-5E7CA30F6F38}"/>
              </a:ext>
            </a:extLst>
          </p:cNvPr>
          <p:cNvSpPr txBox="1"/>
          <p:nvPr/>
        </p:nvSpPr>
        <p:spPr>
          <a:xfrm>
            <a:off x="10504041" y="1857934"/>
            <a:ext cx="5226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/>
              <a:t>NO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8B9BB90-9D05-0340-8C64-AE4E2FD060DB}"/>
              </a:ext>
            </a:extLst>
          </p:cNvPr>
          <p:cNvCxnSpPr>
            <a:cxnSpLocks/>
          </p:cNvCxnSpPr>
          <p:nvPr/>
        </p:nvCxnSpPr>
        <p:spPr>
          <a:xfrm>
            <a:off x="11240599" y="4027276"/>
            <a:ext cx="50124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9">
            <a:extLst>
              <a:ext uri="{FF2B5EF4-FFF2-40B4-BE49-F238E27FC236}">
                <a16:creationId xmlns:a16="http://schemas.microsoft.com/office/drawing/2014/main" id="{377A5A2F-6CC4-C24C-93AA-3481313CD167}"/>
              </a:ext>
            </a:extLst>
          </p:cNvPr>
          <p:cNvSpPr txBox="1"/>
          <p:nvPr/>
        </p:nvSpPr>
        <p:spPr>
          <a:xfrm>
            <a:off x="5236368" y="2669226"/>
            <a:ext cx="636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/>
              <a:t>YES</a:t>
            </a:r>
          </a:p>
        </p:txBody>
      </p:sp>
      <p:sp>
        <p:nvSpPr>
          <p:cNvPr id="17" name="TextBox 23">
            <a:extLst>
              <a:ext uri="{FF2B5EF4-FFF2-40B4-BE49-F238E27FC236}">
                <a16:creationId xmlns:a16="http://schemas.microsoft.com/office/drawing/2014/main" id="{78C05E10-F2B6-5042-94E4-4FD4C2D40CB8}"/>
              </a:ext>
            </a:extLst>
          </p:cNvPr>
          <p:cNvSpPr txBox="1"/>
          <p:nvPr/>
        </p:nvSpPr>
        <p:spPr>
          <a:xfrm>
            <a:off x="11204181" y="3675057"/>
            <a:ext cx="5226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/>
              <a:t>NO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1C6BAF-8D66-854D-A28D-CFFD490B2282}"/>
              </a:ext>
            </a:extLst>
          </p:cNvPr>
          <p:cNvCxnSpPr>
            <a:cxnSpLocks/>
          </p:cNvCxnSpPr>
          <p:nvPr/>
        </p:nvCxnSpPr>
        <p:spPr>
          <a:xfrm flipH="1">
            <a:off x="5145774" y="2895880"/>
            <a:ext cx="4905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8">
            <a:extLst>
              <a:ext uri="{FF2B5EF4-FFF2-40B4-BE49-F238E27FC236}">
                <a16:creationId xmlns:a16="http://schemas.microsoft.com/office/drawing/2014/main" id="{B0BD9FC8-3504-C542-A7DF-99B37E398A0D}"/>
              </a:ext>
            </a:extLst>
          </p:cNvPr>
          <p:cNvSpPr txBox="1"/>
          <p:nvPr/>
        </p:nvSpPr>
        <p:spPr>
          <a:xfrm>
            <a:off x="587638" y="2702210"/>
            <a:ext cx="4547043" cy="892552"/>
          </a:xfrm>
          <a:prstGeom prst="rect">
            <a:avLst/>
          </a:prstGeom>
          <a:solidFill>
            <a:srgbClr val="A80F0F">
              <a:alpha val="2117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Bridle Pre-Placement Checklist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“fresh” NG (</a:t>
            </a:r>
            <a:r>
              <a:rPr lang="en-US" sz="1000" u="sng" dirty="0"/>
              <a:t>&lt; </a:t>
            </a:r>
            <a:r>
              <a:rPr lang="en-US" sz="1000" dirty="0"/>
              <a:t>3 days days prior to bridle) w/ XR confirmed position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discuss sedation needs (intra-nasal midazolam)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Epic </a:t>
            </a:r>
            <a:r>
              <a:rPr lang="en-US" sz="1000" b="1" dirty="0"/>
              <a:t>Order Set “IP Bridle Nasogastric Neonatal Supplemental (#7004)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Obtain “AMT </a:t>
            </a:r>
            <a:r>
              <a:rPr lang="en-US" sz="1000" dirty="0" err="1"/>
              <a:t>Microbridle</a:t>
            </a:r>
            <a:r>
              <a:rPr lang="en-US" sz="1000" dirty="0"/>
              <a:t> Pro” Kit from CS (5-6F clip fits 6.5F tube)</a:t>
            </a:r>
          </a:p>
        </p:txBody>
      </p:sp>
      <p:sp>
        <p:nvSpPr>
          <p:cNvPr id="20" name="TextBox 29">
            <a:extLst>
              <a:ext uri="{FF2B5EF4-FFF2-40B4-BE49-F238E27FC236}">
                <a16:creationId xmlns:a16="http://schemas.microsoft.com/office/drawing/2014/main" id="{3A6F4902-0A5E-3C45-A33F-6BB96A3E65BB}"/>
              </a:ext>
            </a:extLst>
          </p:cNvPr>
          <p:cNvSpPr txBox="1"/>
          <p:nvPr/>
        </p:nvSpPr>
        <p:spPr>
          <a:xfrm>
            <a:off x="582019" y="4017645"/>
            <a:ext cx="4558279" cy="10464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Bridle Placement Checklist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b="1" dirty="0"/>
              <a:t>Page #3312 during 0700 – 1900 </a:t>
            </a:r>
            <a:r>
              <a:rPr lang="en-US" sz="1000" dirty="0"/>
              <a:t>to consult the Feeding tube Team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NICU RN huddle w/ Feeding Tube Team member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Document</a:t>
            </a:r>
            <a:r>
              <a:rPr lang="en-US" sz="1000" dirty="0">
                <a:sym typeface="Wingdings" pitchFamily="2" charset="2"/>
              </a:rPr>
              <a:t> on Problem List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en-US" sz="1000" dirty="0">
                <a:sym typeface="Wingdings" pitchFamily="2" charset="2"/>
              </a:rPr>
              <a:t>ICD10 Z78.9 “NG (nasogastric) tube fed newborn”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en-US" sz="1000" dirty="0"/>
              <a:t>.</a:t>
            </a:r>
            <a:r>
              <a:rPr lang="en-US" sz="1000" dirty="0" err="1"/>
              <a:t>bridleproblist</a:t>
            </a:r>
            <a:r>
              <a:rPr lang="en-US" sz="1000" dirty="0"/>
              <a:t> w/in overview</a:t>
            </a:r>
          </a:p>
        </p:txBody>
      </p:sp>
      <p:sp>
        <p:nvSpPr>
          <p:cNvPr id="21" name="TextBox 30">
            <a:extLst>
              <a:ext uri="{FF2B5EF4-FFF2-40B4-BE49-F238E27FC236}">
                <a16:creationId xmlns:a16="http://schemas.microsoft.com/office/drawing/2014/main" id="{C3D2E0B3-5E98-8547-8799-39C974E7438F}"/>
              </a:ext>
            </a:extLst>
          </p:cNvPr>
          <p:cNvSpPr txBox="1"/>
          <p:nvPr/>
        </p:nvSpPr>
        <p:spPr>
          <a:xfrm>
            <a:off x="7410367" y="2551716"/>
            <a:ext cx="6361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dirty="0"/>
              <a:t>YES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F69C0EA-3576-B649-BD98-A3F4A91E09F4}"/>
              </a:ext>
            </a:extLst>
          </p:cNvPr>
          <p:cNvCxnSpPr>
            <a:cxnSpLocks/>
            <a:stCxn id="19" idx="2"/>
          </p:cNvCxnSpPr>
          <p:nvPr/>
        </p:nvCxnSpPr>
        <p:spPr>
          <a:xfrm flipH="1">
            <a:off x="2861158" y="3594762"/>
            <a:ext cx="2" cy="432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32">
            <a:extLst>
              <a:ext uri="{FF2B5EF4-FFF2-40B4-BE49-F238E27FC236}">
                <a16:creationId xmlns:a16="http://schemas.microsoft.com/office/drawing/2014/main" id="{CA15C91D-CB67-0C47-8AD7-7169FC3E698E}"/>
              </a:ext>
            </a:extLst>
          </p:cNvPr>
          <p:cNvSpPr txBox="1"/>
          <p:nvPr/>
        </p:nvSpPr>
        <p:spPr>
          <a:xfrm>
            <a:off x="593111" y="5475128"/>
            <a:ext cx="4538128" cy="8925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Bridle Post-Placement Checklist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Nutrition creates discharge 30-day feeding plan to be entered into d/c summary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Family completes independent care session (if not already completed)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Bedside RN to review HFFY w/ parents, using “teach-back” method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At least 2 days of stable PO intake &amp; appropriate weight gain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D2C1075-58F4-BC44-B7B9-1484B81DEB99}"/>
              </a:ext>
            </a:extLst>
          </p:cNvPr>
          <p:cNvCxnSpPr>
            <a:cxnSpLocks/>
          </p:cNvCxnSpPr>
          <p:nvPr/>
        </p:nvCxnSpPr>
        <p:spPr>
          <a:xfrm>
            <a:off x="5145773" y="5921404"/>
            <a:ext cx="49057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34">
            <a:extLst>
              <a:ext uri="{FF2B5EF4-FFF2-40B4-BE49-F238E27FC236}">
                <a16:creationId xmlns:a16="http://schemas.microsoft.com/office/drawing/2014/main" id="{424DBA11-8C2B-C64D-BFF5-D39A290DDB6D}"/>
              </a:ext>
            </a:extLst>
          </p:cNvPr>
          <p:cNvSpPr txBox="1"/>
          <p:nvPr/>
        </p:nvSpPr>
        <p:spPr>
          <a:xfrm>
            <a:off x="5636346" y="5053288"/>
            <a:ext cx="5450204" cy="16619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Discharge Planning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SLP appointment 1-2 </a:t>
            </a:r>
            <a:r>
              <a:rPr lang="en-US" sz="1000" dirty="0" err="1"/>
              <a:t>wks</a:t>
            </a:r>
            <a:r>
              <a:rPr lang="en-US" sz="1000" dirty="0"/>
              <a:t> after discharge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Determine where weekly weight checks will occur (PCP, GRAD Clinic, Home Health) 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Peds GI appointment 4 </a:t>
            </a:r>
            <a:r>
              <a:rPr lang="en-US" sz="1000" dirty="0" err="1"/>
              <a:t>wks</a:t>
            </a:r>
            <a:r>
              <a:rPr lang="en-US" sz="1000" dirty="0"/>
              <a:t> after discharge (1</a:t>
            </a:r>
            <a:r>
              <a:rPr lang="en-US" sz="1000" baseline="30000" dirty="0"/>
              <a:t>st</a:t>
            </a:r>
            <a:r>
              <a:rPr lang="en-US" sz="1000" dirty="0"/>
              <a:t> bridle change at appt. if needed)</a:t>
            </a:r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Document 2 “active issues” in Discharge Summary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en-US" sz="1000" dirty="0"/>
              <a:t>Management of bridle device &amp; tube feeding volumes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en-US" sz="1000" dirty="0"/>
              <a:t>Acquisition of oral feeding skills</a:t>
            </a:r>
          </a:p>
          <a:p>
            <a:pPr marL="628650" lvl="1" indent="-171450">
              <a:buFont typeface="Wingdings" pitchFamily="2" charset="2"/>
              <a:buChar char="q"/>
            </a:pPr>
            <a:r>
              <a:rPr lang="en-US" sz="1000" dirty="0"/>
              <a:t>Enter </a:t>
            </a:r>
            <a:r>
              <a:rPr lang="en-US" sz="1000" b="1" dirty="0"/>
              <a:t>.</a:t>
            </a:r>
            <a:r>
              <a:rPr lang="en-US" sz="1000" b="1" dirty="0" err="1"/>
              <a:t>bridledischarge</a:t>
            </a:r>
            <a:r>
              <a:rPr lang="en-US" sz="1000" b="1" dirty="0"/>
              <a:t> in Discharge Summary</a:t>
            </a:r>
            <a:endParaRPr lang="en-US" sz="1000" dirty="0"/>
          </a:p>
          <a:p>
            <a:pPr marL="171450" indent="-171450">
              <a:buFont typeface="Wingdings" pitchFamily="2" charset="2"/>
              <a:buChar char="q"/>
            </a:pPr>
            <a:r>
              <a:rPr lang="en-US" sz="1000" dirty="0"/>
              <a:t>Case Management for home supplies (</a:t>
            </a:r>
            <a:r>
              <a:rPr lang="en-US" sz="1000" dirty="0" err="1"/>
              <a:t>Duoderm,Tegaderm</a:t>
            </a:r>
            <a:r>
              <a:rPr lang="en-US" sz="1000" dirty="0"/>
              <a:t>, feeding pump, </a:t>
            </a:r>
            <a:r>
              <a:rPr lang="en-US" sz="1000" dirty="0" err="1"/>
              <a:t>ENFit</a:t>
            </a:r>
            <a:r>
              <a:rPr lang="en-US" sz="1000" dirty="0"/>
              <a:t> syringes, etc.) &amp; prior authorizations, if needed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431379C-37C0-4D47-80BD-4793FF2D706C}"/>
              </a:ext>
            </a:extLst>
          </p:cNvPr>
          <p:cNvCxnSpPr>
            <a:cxnSpLocks/>
            <a:stCxn id="20" idx="2"/>
            <a:endCxn id="23" idx="0"/>
          </p:cNvCxnSpPr>
          <p:nvPr/>
        </p:nvCxnSpPr>
        <p:spPr>
          <a:xfrm>
            <a:off x="2861159" y="5064085"/>
            <a:ext cx="1016" cy="4110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1022054-5EEB-6347-90BA-4E6CD4FD7D9E}"/>
              </a:ext>
            </a:extLst>
          </p:cNvPr>
          <p:cNvCxnSpPr>
            <a:cxnSpLocks/>
          </p:cNvCxnSpPr>
          <p:nvPr/>
        </p:nvCxnSpPr>
        <p:spPr>
          <a:xfrm>
            <a:off x="11086550" y="5905602"/>
            <a:ext cx="3047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55">
            <a:extLst>
              <a:ext uri="{FF2B5EF4-FFF2-40B4-BE49-F238E27FC236}">
                <a16:creationId xmlns:a16="http://schemas.microsoft.com/office/drawing/2014/main" id="{4D9E9B2E-5ED3-2945-94E0-B0FBBD5A4E87}"/>
              </a:ext>
            </a:extLst>
          </p:cNvPr>
          <p:cNvSpPr txBox="1"/>
          <p:nvPr/>
        </p:nvSpPr>
        <p:spPr>
          <a:xfrm>
            <a:off x="11391280" y="5772591"/>
            <a:ext cx="647788" cy="27699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HOME!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400B28-E57D-904B-ADB7-BE0F75275C83}"/>
              </a:ext>
            </a:extLst>
          </p:cNvPr>
          <p:cNvCxnSpPr>
            <a:cxnSpLocks/>
          </p:cNvCxnSpPr>
          <p:nvPr/>
        </p:nvCxnSpPr>
        <p:spPr>
          <a:xfrm>
            <a:off x="9484219" y="900272"/>
            <a:ext cx="44117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7019024-826D-D842-8B4A-902AD63E4862}"/>
              </a:ext>
            </a:extLst>
          </p:cNvPr>
          <p:cNvCxnSpPr>
            <a:cxnSpLocks/>
          </p:cNvCxnSpPr>
          <p:nvPr/>
        </p:nvCxnSpPr>
        <p:spPr>
          <a:xfrm flipV="1">
            <a:off x="11731172" y="1207010"/>
            <a:ext cx="6344" cy="28202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52">
            <a:extLst>
              <a:ext uri="{FF2B5EF4-FFF2-40B4-BE49-F238E27FC236}">
                <a16:creationId xmlns:a16="http://schemas.microsoft.com/office/drawing/2014/main" id="{9DB133FD-5B34-374E-8F6F-C4FC2CEB9B0E}"/>
              </a:ext>
            </a:extLst>
          </p:cNvPr>
          <p:cNvSpPr txBox="1"/>
          <p:nvPr/>
        </p:nvSpPr>
        <p:spPr>
          <a:xfrm>
            <a:off x="64103" y="6484449"/>
            <a:ext cx="13623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/>
              <a:t>Updated 10/1/2020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1C3E668-CD31-D44A-B7E0-487A3897EF87}"/>
              </a:ext>
            </a:extLst>
          </p:cNvPr>
          <p:cNvCxnSpPr>
            <a:cxnSpLocks/>
          </p:cNvCxnSpPr>
          <p:nvPr/>
        </p:nvCxnSpPr>
        <p:spPr>
          <a:xfrm>
            <a:off x="7283457" y="2512084"/>
            <a:ext cx="0" cy="2649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49F122C6-8214-7243-BB96-EF4493294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465" y="111426"/>
            <a:ext cx="1890999" cy="92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1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4758</TotalTime>
  <Words>494</Words>
  <Application>Microsoft Macintosh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B MCBRIDE</dc:creator>
  <cp:lastModifiedBy>ELIZABETH B MCBRIDE</cp:lastModifiedBy>
  <cp:revision>31</cp:revision>
  <dcterms:created xsi:type="dcterms:W3CDTF">2019-03-12T15:19:12Z</dcterms:created>
  <dcterms:modified xsi:type="dcterms:W3CDTF">2020-10-01T21:24:35Z</dcterms:modified>
</cp:coreProperties>
</file>